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4" r:id="rId4"/>
    <p:sldId id="275" r:id="rId5"/>
    <p:sldId id="273" r:id="rId6"/>
    <p:sldId id="276" r:id="rId7"/>
    <p:sldId id="277" r:id="rId8"/>
    <p:sldId id="278" r:id="rId9"/>
    <p:sldId id="269" r:id="rId10"/>
    <p:sldId id="270" r:id="rId11"/>
    <p:sldId id="271" r:id="rId12"/>
    <p:sldId id="272" r:id="rId13"/>
    <p:sldId id="262" r:id="rId14"/>
    <p:sldId id="279" r:id="rId15"/>
    <p:sldId id="263" r:id="rId16"/>
    <p:sldId id="280" r:id="rId17"/>
    <p:sldId id="264" r:id="rId18"/>
    <p:sldId id="265" r:id="rId19"/>
    <p:sldId id="267" r:id="rId20"/>
  </p:sldIdLst>
  <p:sldSz cx="12192000" cy="6858000"/>
  <p:notesSz cx="6858000" cy="91440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Normaali tyyli 2 - Korostu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Normaali tyyli 2 - Korostu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Normaali tyyli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Vaalea tyyli 1 - Korostus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D27102A9-8310-4765-A935-A1911B00CA55}" styleName="Vaalea tyyli 1 - Korostus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52" autoAdjust="0"/>
    <p:restoredTop sz="94660"/>
  </p:normalViewPr>
  <p:slideViewPr>
    <p:cSldViewPr snapToGrid="0">
      <p:cViewPr varScale="1">
        <p:scale>
          <a:sx n="61" d="100"/>
          <a:sy n="61" d="100"/>
        </p:scale>
        <p:origin x="110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4_2#1">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22048D-5474-4611-9226-FBD7C9912993}" type="doc">
      <dgm:prSet loTypeId="urn:microsoft.com/office/officeart/2005/8/layout/vList2" loCatId="list" qsTypeId="urn:microsoft.com/office/officeart/2005/8/quickstyle/simple1#1" qsCatId="simple" csTypeId="urn:microsoft.com/office/officeart/2005/8/colors/accent4_2#1" csCatId="accent4"/>
      <dgm:spPr/>
      <dgm:t>
        <a:bodyPr/>
        <a:lstStyle/>
        <a:p>
          <a:endParaRPr lang="en-US"/>
        </a:p>
      </dgm:t>
    </dgm:pt>
    <dgm:pt modelId="{32701AE4-DE2F-4614-A339-1AA6FBD09FE7}">
      <dgm:prSet/>
      <dgm:spPr/>
      <dgm:t>
        <a:bodyPr/>
        <a:lstStyle/>
        <a:p>
          <a:r>
            <a:rPr lang="fi-FI" dirty="0"/>
            <a:t>Ehkäisevä päihdetyö on osa kunnan terveyden ja hyvinvoinnin edistämistä. Sen tavoitteena on ehkäistä ja vähentää alkoholin, tupakka- ja nikotiinituotteiden, huumausaineiden, päihtymiseen käytettävien lääkkeiden sekä rahapelaamisen aiheuttamia terveydellisiä, sosiaalisia ja taloudellisia haittoja. </a:t>
          </a:r>
          <a:endParaRPr lang="en-US" dirty="0"/>
        </a:p>
      </dgm:t>
    </dgm:pt>
    <dgm:pt modelId="{15A3CAFF-D432-42E7-9AFA-CDDAFA50B3F5}" type="parTrans" cxnId="{90EA9BBE-B3E4-4742-B850-3C927F3C7CD9}">
      <dgm:prSet/>
      <dgm:spPr/>
      <dgm:t>
        <a:bodyPr/>
        <a:lstStyle/>
        <a:p>
          <a:endParaRPr lang="en-US"/>
        </a:p>
      </dgm:t>
    </dgm:pt>
    <dgm:pt modelId="{8376E840-DF50-45D9-AEB1-24708124E741}" type="sibTrans" cxnId="{90EA9BBE-B3E4-4742-B850-3C927F3C7CD9}">
      <dgm:prSet/>
      <dgm:spPr/>
      <dgm:t>
        <a:bodyPr/>
        <a:lstStyle/>
        <a:p>
          <a:endParaRPr lang="en-US"/>
        </a:p>
      </dgm:t>
    </dgm:pt>
    <dgm:pt modelId="{1CCF9999-2441-43A0-9C71-ED65817DE698}">
      <dgm:prSet/>
      <dgm:spPr/>
      <dgm:t>
        <a:bodyPr/>
        <a:lstStyle/>
        <a:p>
          <a:r>
            <a:rPr lang="fi-FI" dirty="0"/>
            <a:t>Työllä vahvistetaan kuntalaisten hyvinvointia, ehkäistään riskitekijöitä ja vahvistetaan suojaavia tekijöitä sekä lisätään luotettavaa tietoa päihteisiin ja rahapelaamiseen liittyvistä ilmiöistä.</a:t>
          </a:r>
          <a:endParaRPr lang="en-US" dirty="0"/>
        </a:p>
      </dgm:t>
    </dgm:pt>
    <dgm:pt modelId="{8B1DDA22-1D62-4A66-A647-8BAA4FFB1D8C}" type="parTrans" cxnId="{F59574C7-47B7-4856-8460-134DFF0F9616}">
      <dgm:prSet/>
      <dgm:spPr/>
      <dgm:t>
        <a:bodyPr/>
        <a:lstStyle/>
        <a:p>
          <a:endParaRPr lang="en-US"/>
        </a:p>
      </dgm:t>
    </dgm:pt>
    <dgm:pt modelId="{3F32C67F-1606-4834-A26E-7E4295D92D5B}" type="sibTrans" cxnId="{F59574C7-47B7-4856-8460-134DFF0F9616}">
      <dgm:prSet/>
      <dgm:spPr/>
      <dgm:t>
        <a:bodyPr/>
        <a:lstStyle/>
        <a:p>
          <a:endParaRPr lang="en-US"/>
        </a:p>
      </dgm:t>
    </dgm:pt>
    <dgm:pt modelId="{9EE91BA0-95C2-4DE0-B2CF-1A14F32FBDA5}">
      <dgm:prSet/>
      <dgm:spPr/>
      <dgm:t>
        <a:bodyPr/>
        <a:lstStyle/>
        <a:p>
          <a:r>
            <a:rPr lang="fi-FI" b="1"/>
            <a:t>Ehkäisevä päihdetyö on lakisääteistä</a:t>
          </a:r>
          <a:r>
            <a:rPr lang="fi-FI"/>
            <a:t> ja sitä ohjaavat muun muassa laki ehkäisevän päihdetyön järjestämisestä (523/2015), alkoholilaki, tupakkalaki, huumausainelaki sekä sosiaali- ja terveydenhuoltoa koskeva lainsäädäntö.</a:t>
          </a:r>
          <a:endParaRPr lang="en-US"/>
        </a:p>
      </dgm:t>
    </dgm:pt>
    <dgm:pt modelId="{67BC93A3-518E-4F36-8997-B1753F847140}" type="parTrans" cxnId="{7FF1D0F5-A1C5-4D52-9D9D-34F4F9374F2B}">
      <dgm:prSet/>
      <dgm:spPr/>
      <dgm:t>
        <a:bodyPr/>
        <a:lstStyle/>
        <a:p>
          <a:endParaRPr lang="en-US"/>
        </a:p>
      </dgm:t>
    </dgm:pt>
    <dgm:pt modelId="{52E6EDC3-FC61-4D3F-B96E-8AF59262C161}" type="sibTrans" cxnId="{7FF1D0F5-A1C5-4D52-9D9D-34F4F9374F2B}">
      <dgm:prSet/>
      <dgm:spPr/>
      <dgm:t>
        <a:bodyPr/>
        <a:lstStyle/>
        <a:p>
          <a:endParaRPr lang="en-US"/>
        </a:p>
      </dgm:t>
    </dgm:pt>
    <dgm:pt modelId="{673B798A-B172-4D7B-81A9-3DF3F0E007CF}">
      <dgm:prSet/>
      <dgm:spPr/>
      <dgm:t>
        <a:bodyPr/>
        <a:lstStyle/>
        <a:p>
          <a:r>
            <a:rPr lang="fi-FI" dirty="0"/>
            <a:t>Kunta vastaa ehkäisevän päihdetyön koordinoinnista ja toteuttamisesta paikallisesti yhteistyössä hyvinvointialueen, järjestöjen, seurakuntien, poliisin, valvontaviranomaisten, elinkeinotoimijoiden, median ja kuntalaisten kanssa. Ehkäisevä päihdetyö perustuu tutkittuun tietoon, vaikuttaviin menetelmiin, moniammatilliseen yhteistyöhön sekä päihdehaittojen ehkäisyyn ja vähentämiseen.</a:t>
          </a:r>
          <a:endParaRPr lang="en-US" dirty="0"/>
        </a:p>
      </dgm:t>
    </dgm:pt>
    <dgm:pt modelId="{DA450F96-46B7-46F5-B275-36543A8A92F8}" type="parTrans" cxnId="{7E72D5DC-992D-4541-8E00-2BD7914C4240}">
      <dgm:prSet/>
      <dgm:spPr/>
      <dgm:t>
        <a:bodyPr/>
        <a:lstStyle/>
        <a:p>
          <a:endParaRPr lang="en-US"/>
        </a:p>
      </dgm:t>
    </dgm:pt>
    <dgm:pt modelId="{14E2B3D2-C91E-4696-AED2-ABCA319666DB}" type="sibTrans" cxnId="{7E72D5DC-992D-4541-8E00-2BD7914C4240}">
      <dgm:prSet/>
      <dgm:spPr/>
      <dgm:t>
        <a:bodyPr/>
        <a:lstStyle/>
        <a:p>
          <a:endParaRPr lang="en-US"/>
        </a:p>
      </dgm:t>
    </dgm:pt>
    <dgm:pt modelId="{748D75C5-F858-4DD5-85A9-21144D8295CA}" type="pres">
      <dgm:prSet presAssocID="{F522048D-5474-4611-9226-FBD7C9912993}" presName="linear" presStyleCnt="0">
        <dgm:presLayoutVars>
          <dgm:animLvl val="lvl"/>
          <dgm:resizeHandles val="exact"/>
        </dgm:presLayoutVars>
      </dgm:prSet>
      <dgm:spPr/>
    </dgm:pt>
    <dgm:pt modelId="{721BCC4E-0091-4559-9F6D-3F53DDD03FF0}" type="pres">
      <dgm:prSet presAssocID="{32701AE4-DE2F-4614-A339-1AA6FBD09FE7}" presName="parentText" presStyleLbl="node1" presStyleIdx="0" presStyleCnt="4">
        <dgm:presLayoutVars>
          <dgm:chMax val="0"/>
          <dgm:bulletEnabled val="1"/>
        </dgm:presLayoutVars>
      </dgm:prSet>
      <dgm:spPr/>
    </dgm:pt>
    <dgm:pt modelId="{1C8506CF-45DB-47CC-A2F8-3052AA861F19}" type="pres">
      <dgm:prSet presAssocID="{8376E840-DF50-45D9-AEB1-24708124E741}" presName="spacer" presStyleCnt="0"/>
      <dgm:spPr/>
    </dgm:pt>
    <dgm:pt modelId="{969F837C-B99A-42EB-AF61-782A59869187}" type="pres">
      <dgm:prSet presAssocID="{1CCF9999-2441-43A0-9C71-ED65817DE698}" presName="parentText" presStyleLbl="node1" presStyleIdx="1" presStyleCnt="4">
        <dgm:presLayoutVars>
          <dgm:chMax val="0"/>
          <dgm:bulletEnabled val="1"/>
        </dgm:presLayoutVars>
      </dgm:prSet>
      <dgm:spPr/>
    </dgm:pt>
    <dgm:pt modelId="{4C8A668F-5B82-4BC0-A60E-A85D7D7931A1}" type="pres">
      <dgm:prSet presAssocID="{3F32C67F-1606-4834-A26E-7E4295D92D5B}" presName="spacer" presStyleCnt="0"/>
      <dgm:spPr/>
    </dgm:pt>
    <dgm:pt modelId="{4F22AD16-CABA-4612-BDA8-87557FBAFF48}" type="pres">
      <dgm:prSet presAssocID="{9EE91BA0-95C2-4DE0-B2CF-1A14F32FBDA5}" presName="parentText" presStyleLbl="node1" presStyleIdx="2" presStyleCnt="4">
        <dgm:presLayoutVars>
          <dgm:chMax val="0"/>
          <dgm:bulletEnabled val="1"/>
        </dgm:presLayoutVars>
      </dgm:prSet>
      <dgm:spPr/>
    </dgm:pt>
    <dgm:pt modelId="{ADE88B53-F423-493F-B496-F87CDB2C0C06}" type="pres">
      <dgm:prSet presAssocID="{52E6EDC3-FC61-4D3F-B96E-8AF59262C161}" presName="spacer" presStyleCnt="0"/>
      <dgm:spPr/>
    </dgm:pt>
    <dgm:pt modelId="{DBE33E10-CAAB-4752-9D7B-F5EA0C7CE300}" type="pres">
      <dgm:prSet presAssocID="{673B798A-B172-4D7B-81A9-3DF3F0E007CF}" presName="parentText" presStyleLbl="node1" presStyleIdx="3" presStyleCnt="4">
        <dgm:presLayoutVars>
          <dgm:chMax val="0"/>
          <dgm:bulletEnabled val="1"/>
        </dgm:presLayoutVars>
      </dgm:prSet>
      <dgm:spPr/>
    </dgm:pt>
  </dgm:ptLst>
  <dgm:cxnLst>
    <dgm:cxn modelId="{F8525A0D-8A17-4B7B-85A4-3DE9BED553F3}" type="presOf" srcId="{32701AE4-DE2F-4614-A339-1AA6FBD09FE7}" destId="{721BCC4E-0091-4559-9F6D-3F53DDD03FF0}" srcOrd="0" destOrd="0" presId="urn:microsoft.com/office/officeart/2005/8/layout/vList2"/>
    <dgm:cxn modelId="{05F3C87B-0876-42E4-913A-3149021E17A2}" type="presOf" srcId="{1CCF9999-2441-43A0-9C71-ED65817DE698}" destId="{969F837C-B99A-42EB-AF61-782A59869187}" srcOrd="0" destOrd="0" presId="urn:microsoft.com/office/officeart/2005/8/layout/vList2"/>
    <dgm:cxn modelId="{E2C8AB7D-5CBA-4289-BB80-510965B69C95}" type="presOf" srcId="{9EE91BA0-95C2-4DE0-B2CF-1A14F32FBDA5}" destId="{4F22AD16-CABA-4612-BDA8-87557FBAFF48}" srcOrd="0" destOrd="0" presId="urn:microsoft.com/office/officeart/2005/8/layout/vList2"/>
    <dgm:cxn modelId="{9E009BA7-845A-4235-9073-BB7BFF21CE6B}" type="presOf" srcId="{673B798A-B172-4D7B-81A9-3DF3F0E007CF}" destId="{DBE33E10-CAAB-4752-9D7B-F5EA0C7CE300}" srcOrd="0" destOrd="0" presId="urn:microsoft.com/office/officeart/2005/8/layout/vList2"/>
    <dgm:cxn modelId="{3F12BFB6-AD18-44C8-B4D4-46757A90DC20}" type="presOf" srcId="{F522048D-5474-4611-9226-FBD7C9912993}" destId="{748D75C5-F858-4DD5-85A9-21144D8295CA}" srcOrd="0" destOrd="0" presId="urn:microsoft.com/office/officeart/2005/8/layout/vList2"/>
    <dgm:cxn modelId="{90EA9BBE-B3E4-4742-B850-3C927F3C7CD9}" srcId="{F522048D-5474-4611-9226-FBD7C9912993}" destId="{32701AE4-DE2F-4614-A339-1AA6FBD09FE7}" srcOrd="0" destOrd="0" parTransId="{15A3CAFF-D432-42E7-9AFA-CDDAFA50B3F5}" sibTransId="{8376E840-DF50-45D9-AEB1-24708124E741}"/>
    <dgm:cxn modelId="{F59574C7-47B7-4856-8460-134DFF0F9616}" srcId="{F522048D-5474-4611-9226-FBD7C9912993}" destId="{1CCF9999-2441-43A0-9C71-ED65817DE698}" srcOrd="1" destOrd="0" parTransId="{8B1DDA22-1D62-4A66-A647-8BAA4FFB1D8C}" sibTransId="{3F32C67F-1606-4834-A26E-7E4295D92D5B}"/>
    <dgm:cxn modelId="{7E72D5DC-992D-4541-8E00-2BD7914C4240}" srcId="{F522048D-5474-4611-9226-FBD7C9912993}" destId="{673B798A-B172-4D7B-81A9-3DF3F0E007CF}" srcOrd="3" destOrd="0" parTransId="{DA450F96-46B7-46F5-B275-36543A8A92F8}" sibTransId="{14E2B3D2-C91E-4696-AED2-ABCA319666DB}"/>
    <dgm:cxn modelId="{7FF1D0F5-A1C5-4D52-9D9D-34F4F9374F2B}" srcId="{F522048D-5474-4611-9226-FBD7C9912993}" destId="{9EE91BA0-95C2-4DE0-B2CF-1A14F32FBDA5}" srcOrd="2" destOrd="0" parTransId="{67BC93A3-518E-4F36-8997-B1753F847140}" sibTransId="{52E6EDC3-FC61-4D3F-B96E-8AF59262C161}"/>
    <dgm:cxn modelId="{47746BFD-75FC-4B34-ACC6-DCB5A72D2F81}" type="presParOf" srcId="{748D75C5-F858-4DD5-85A9-21144D8295CA}" destId="{721BCC4E-0091-4559-9F6D-3F53DDD03FF0}" srcOrd="0" destOrd="0" presId="urn:microsoft.com/office/officeart/2005/8/layout/vList2"/>
    <dgm:cxn modelId="{304E062D-9685-473E-ADDD-387E81F24F96}" type="presParOf" srcId="{748D75C5-F858-4DD5-85A9-21144D8295CA}" destId="{1C8506CF-45DB-47CC-A2F8-3052AA861F19}" srcOrd="1" destOrd="0" presId="urn:microsoft.com/office/officeart/2005/8/layout/vList2"/>
    <dgm:cxn modelId="{5004A4E0-CCA0-41E5-A124-178D10189A34}" type="presParOf" srcId="{748D75C5-F858-4DD5-85A9-21144D8295CA}" destId="{969F837C-B99A-42EB-AF61-782A59869187}" srcOrd="2" destOrd="0" presId="urn:microsoft.com/office/officeart/2005/8/layout/vList2"/>
    <dgm:cxn modelId="{8B9DE970-0BCE-458C-A5DC-124D45B08A54}" type="presParOf" srcId="{748D75C5-F858-4DD5-85A9-21144D8295CA}" destId="{4C8A668F-5B82-4BC0-A60E-A85D7D7931A1}" srcOrd="3" destOrd="0" presId="urn:microsoft.com/office/officeart/2005/8/layout/vList2"/>
    <dgm:cxn modelId="{DA9049CC-BBDF-4FC2-B1FE-8A328CF3A113}" type="presParOf" srcId="{748D75C5-F858-4DD5-85A9-21144D8295CA}" destId="{4F22AD16-CABA-4612-BDA8-87557FBAFF48}" srcOrd="4" destOrd="0" presId="urn:microsoft.com/office/officeart/2005/8/layout/vList2"/>
    <dgm:cxn modelId="{AFE14F0F-605D-406E-B9D0-3CA3E8747778}" type="presParOf" srcId="{748D75C5-F858-4DD5-85A9-21144D8295CA}" destId="{ADE88B53-F423-493F-B496-F87CDB2C0C06}" srcOrd="5" destOrd="0" presId="urn:microsoft.com/office/officeart/2005/8/layout/vList2"/>
    <dgm:cxn modelId="{0ACD9EB6-B77F-43E8-B969-C867F34C4E2C}" type="presParOf" srcId="{748D75C5-F858-4DD5-85A9-21144D8295CA}" destId="{DBE33E10-CAAB-4752-9D7B-F5EA0C7CE30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1BCC4E-0091-4559-9F6D-3F53DDD03FF0}">
      <dsp:nvSpPr>
        <dsp:cNvPr id="0" name=""/>
        <dsp:cNvSpPr/>
      </dsp:nvSpPr>
      <dsp:spPr>
        <a:xfrm>
          <a:off x="0" y="179318"/>
          <a:ext cx="10515600" cy="1268206"/>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fi-FI" sz="1800" kern="1200" dirty="0"/>
            <a:t>Ehkäisevä päihdetyö on osa kunnan terveyden ja hyvinvoinnin edistämistä. Sen tavoitteena on ehkäistä ja vähentää alkoholin, tupakka- ja nikotiinituotteiden, huumausaineiden, päihtymiseen käytettävien lääkkeiden sekä rahapelaamisen aiheuttamia terveydellisiä, sosiaalisia ja taloudellisia haittoja. </a:t>
          </a:r>
          <a:endParaRPr lang="en-US" sz="1800" kern="1200" dirty="0"/>
        </a:p>
      </dsp:txBody>
      <dsp:txXfrm>
        <a:off x="61909" y="241227"/>
        <a:ext cx="10391782" cy="1144388"/>
      </dsp:txXfrm>
    </dsp:sp>
    <dsp:sp modelId="{969F837C-B99A-42EB-AF61-782A59869187}">
      <dsp:nvSpPr>
        <dsp:cNvPr id="0" name=""/>
        <dsp:cNvSpPr/>
      </dsp:nvSpPr>
      <dsp:spPr>
        <a:xfrm>
          <a:off x="0" y="1499365"/>
          <a:ext cx="10515600" cy="1268206"/>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fi-FI" sz="1800" kern="1200" dirty="0"/>
            <a:t>Työllä vahvistetaan kuntalaisten hyvinvointia, ehkäistään riskitekijöitä ja vahvistetaan suojaavia tekijöitä sekä lisätään luotettavaa tietoa päihteisiin ja rahapelaamiseen liittyvistä ilmiöistä.</a:t>
          </a:r>
          <a:endParaRPr lang="en-US" sz="1800" kern="1200" dirty="0"/>
        </a:p>
      </dsp:txBody>
      <dsp:txXfrm>
        <a:off x="61909" y="1561274"/>
        <a:ext cx="10391782" cy="1144388"/>
      </dsp:txXfrm>
    </dsp:sp>
    <dsp:sp modelId="{4F22AD16-CABA-4612-BDA8-87557FBAFF48}">
      <dsp:nvSpPr>
        <dsp:cNvPr id="0" name=""/>
        <dsp:cNvSpPr/>
      </dsp:nvSpPr>
      <dsp:spPr>
        <a:xfrm>
          <a:off x="0" y="2819411"/>
          <a:ext cx="10515600" cy="1268206"/>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fi-FI" sz="1800" b="1" kern="1200"/>
            <a:t>Ehkäisevä päihdetyö on lakisääteistä</a:t>
          </a:r>
          <a:r>
            <a:rPr lang="fi-FI" sz="1800" kern="1200"/>
            <a:t> ja sitä ohjaavat muun muassa laki ehkäisevän päihdetyön järjestämisestä (523/2015), alkoholilaki, tupakkalaki, huumausainelaki sekä sosiaali- ja terveydenhuoltoa koskeva lainsäädäntö.</a:t>
          </a:r>
          <a:endParaRPr lang="en-US" sz="1800" kern="1200"/>
        </a:p>
      </dsp:txBody>
      <dsp:txXfrm>
        <a:off x="61909" y="2881320"/>
        <a:ext cx="10391782" cy="1144388"/>
      </dsp:txXfrm>
    </dsp:sp>
    <dsp:sp modelId="{DBE33E10-CAAB-4752-9D7B-F5EA0C7CE300}">
      <dsp:nvSpPr>
        <dsp:cNvPr id="0" name=""/>
        <dsp:cNvSpPr/>
      </dsp:nvSpPr>
      <dsp:spPr>
        <a:xfrm>
          <a:off x="0" y="4139458"/>
          <a:ext cx="10515600" cy="1268206"/>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fi-FI" sz="1800" kern="1200" dirty="0"/>
            <a:t>Kunta vastaa ehkäisevän päihdetyön koordinoinnista ja toteuttamisesta paikallisesti yhteistyössä hyvinvointialueen, järjestöjen, seurakuntien, poliisin, valvontaviranomaisten, elinkeinotoimijoiden, median ja kuntalaisten kanssa. Ehkäisevä päihdetyö perustuu tutkittuun tietoon, vaikuttaviin menetelmiin, moniammatilliseen yhteistyöhön sekä päihdehaittojen ehkäisyyn ja vähentämiseen.</a:t>
          </a:r>
          <a:endParaRPr lang="en-US" sz="1800" kern="1200" dirty="0"/>
        </a:p>
      </dsp:txBody>
      <dsp:txXfrm>
        <a:off x="61909" y="4201367"/>
        <a:ext cx="10391782" cy="114438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Otsikkodia">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BFD53A6B-F534-F36C-37B1-9985CB99AFF7}"/>
              </a:ext>
            </a:extLst>
          </p:cNvPr>
          <p:cNvSpPr>
            <a:spLocks noGrp="1"/>
          </p:cNvSpPr>
          <p:nvPr>
            <p:ph type="ctrTitle"/>
          </p:nvPr>
        </p:nvSpPr>
        <p:spPr>
          <a:xfrm>
            <a:off x="1524000" y="1122363"/>
            <a:ext cx="9144000" cy="2387600"/>
          </a:xfrm>
        </p:spPr>
        <p:txBody>
          <a:bodyPr anchor="b"/>
          <a:lstStyle>
            <a:lvl1pPr algn="ctr">
              <a:defRPr sz="6000"/>
            </a:lvl1pPr>
          </a:lstStyle>
          <a:p>
            <a:r>
              <a:rPr lang="fi-FI"/>
              <a:t>Muokkaa ots. perustyyl. napsautt.</a:t>
            </a:r>
          </a:p>
        </p:txBody>
      </p:sp>
      <p:sp>
        <p:nvSpPr>
          <p:cNvPr id="3" name="Alaotsikko 2">
            <a:extLst>
              <a:ext uri="{FF2B5EF4-FFF2-40B4-BE49-F238E27FC236}">
                <a16:creationId xmlns:a16="http://schemas.microsoft.com/office/drawing/2014/main" id="{19FB6743-D75F-C6B6-2B63-CD875DEAAC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a:t>Muokkaa alaotsikon perustyyliä napsautt.</a:t>
            </a:r>
          </a:p>
        </p:txBody>
      </p:sp>
      <p:sp>
        <p:nvSpPr>
          <p:cNvPr id="4" name="Päivämäärän paikkamerkki 3">
            <a:extLst>
              <a:ext uri="{FF2B5EF4-FFF2-40B4-BE49-F238E27FC236}">
                <a16:creationId xmlns:a16="http://schemas.microsoft.com/office/drawing/2014/main" id="{19A87AF3-94D6-3C42-29CC-DACB774EDAA1}"/>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5" name="Alatunnisteen paikkamerkki 4">
            <a:extLst>
              <a:ext uri="{FF2B5EF4-FFF2-40B4-BE49-F238E27FC236}">
                <a16:creationId xmlns:a16="http://schemas.microsoft.com/office/drawing/2014/main" id="{A81E2699-8FCB-2D86-117D-263BD9E97D22}"/>
              </a:ext>
            </a:extLst>
          </p:cNvPr>
          <p:cNvSpPr>
            <a:spLocks noGrp="1"/>
          </p:cNvSpPr>
          <p:nvPr>
            <p:ph type="ftr" sz="quarter" idx="11"/>
          </p:nvPr>
        </p:nvSpPr>
        <p:spPr/>
        <p:txBody>
          <a:bodyPr/>
          <a:lstStyle/>
          <a:p>
            <a:endParaRPr lang="fi-FI"/>
          </a:p>
        </p:txBody>
      </p:sp>
      <p:sp>
        <p:nvSpPr>
          <p:cNvPr id="6" name="Dian numeron paikkamerkki 5">
            <a:extLst>
              <a:ext uri="{FF2B5EF4-FFF2-40B4-BE49-F238E27FC236}">
                <a16:creationId xmlns:a16="http://schemas.microsoft.com/office/drawing/2014/main" id="{12362460-715E-7FBC-5AA0-6464CB8D1EF6}"/>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3676171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Otsikko ja sisältö">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4AD7302F-EDB1-C379-968D-9BFD5CB856CF}"/>
              </a:ext>
            </a:extLst>
          </p:cNvPr>
          <p:cNvSpPr>
            <a:spLocks noGrp="1"/>
          </p:cNvSpPr>
          <p:nvPr>
            <p:ph type="title"/>
          </p:nvPr>
        </p:nvSpPr>
        <p:spPr/>
        <p:txBody>
          <a:bodyPr/>
          <a:lstStyle/>
          <a:p>
            <a:r>
              <a:rPr lang="fi-FI"/>
              <a:t>Muokkaa ots. perustyyl. napsautt.</a:t>
            </a:r>
          </a:p>
        </p:txBody>
      </p:sp>
      <p:sp>
        <p:nvSpPr>
          <p:cNvPr id="3" name="Sisällön paikkamerkki 2">
            <a:extLst>
              <a:ext uri="{FF2B5EF4-FFF2-40B4-BE49-F238E27FC236}">
                <a16:creationId xmlns:a16="http://schemas.microsoft.com/office/drawing/2014/main" id="{91F6A3C0-EF6C-63AA-1E86-BC99DDA1B3B3}"/>
              </a:ext>
            </a:extLst>
          </p:cNvPr>
          <p:cNvSpPr>
            <a:spLocks noGrp="1"/>
          </p:cNvSpPr>
          <p:nvPr>
            <p:ph idx="1"/>
          </p:nvPr>
        </p:nvSpPr>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4" name="Päivämäärän paikkamerkki 3">
            <a:extLst>
              <a:ext uri="{FF2B5EF4-FFF2-40B4-BE49-F238E27FC236}">
                <a16:creationId xmlns:a16="http://schemas.microsoft.com/office/drawing/2014/main" id="{06FB2083-D9B5-989F-BAB4-BBB073BAA660}"/>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5" name="Alatunnisteen paikkamerkki 4">
            <a:extLst>
              <a:ext uri="{FF2B5EF4-FFF2-40B4-BE49-F238E27FC236}">
                <a16:creationId xmlns:a16="http://schemas.microsoft.com/office/drawing/2014/main" id="{8DA2519C-C912-3C77-7F26-5D65D49C6CFC}"/>
              </a:ext>
            </a:extLst>
          </p:cNvPr>
          <p:cNvSpPr>
            <a:spLocks noGrp="1"/>
          </p:cNvSpPr>
          <p:nvPr>
            <p:ph type="ftr" sz="quarter" idx="11"/>
          </p:nvPr>
        </p:nvSpPr>
        <p:spPr/>
        <p:txBody>
          <a:bodyPr/>
          <a:lstStyle/>
          <a:p>
            <a:endParaRPr lang="fi-FI"/>
          </a:p>
        </p:txBody>
      </p:sp>
      <p:sp>
        <p:nvSpPr>
          <p:cNvPr id="6" name="Dian numeron paikkamerkki 5">
            <a:extLst>
              <a:ext uri="{FF2B5EF4-FFF2-40B4-BE49-F238E27FC236}">
                <a16:creationId xmlns:a16="http://schemas.microsoft.com/office/drawing/2014/main" id="{71C9166F-665B-EE1C-1E0A-512A024D80E1}"/>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408358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Osan ylätunniste">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BCD224D0-9F95-3062-17A1-29FE2C723FC6}"/>
              </a:ext>
            </a:extLst>
          </p:cNvPr>
          <p:cNvSpPr>
            <a:spLocks noGrp="1"/>
          </p:cNvSpPr>
          <p:nvPr>
            <p:ph type="title"/>
          </p:nvPr>
        </p:nvSpPr>
        <p:spPr>
          <a:xfrm>
            <a:off x="831850" y="1709738"/>
            <a:ext cx="10515600" cy="2852737"/>
          </a:xfrm>
        </p:spPr>
        <p:txBody>
          <a:bodyPr anchor="b"/>
          <a:lstStyle>
            <a:lvl1pPr>
              <a:defRPr sz="6000"/>
            </a:lvl1pPr>
          </a:lstStyle>
          <a:p>
            <a:r>
              <a:rPr lang="fi-FI"/>
              <a:t>Muokkaa ots. perustyyl. napsautt.</a:t>
            </a:r>
          </a:p>
        </p:txBody>
      </p:sp>
      <p:sp>
        <p:nvSpPr>
          <p:cNvPr id="3" name="Tekstin paikkamerkki 2">
            <a:extLst>
              <a:ext uri="{FF2B5EF4-FFF2-40B4-BE49-F238E27FC236}">
                <a16:creationId xmlns:a16="http://schemas.microsoft.com/office/drawing/2014/main" id="{2D8E88DB-4BD6-4F37-5998-18BD7B8C71D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i-FI"/>
              <a:t>Muokkaa tekstin perustyylejä napsauttamalla</a:t>
            </a:r>
          </a:p>
        </p:txBody>
      </p:sp>
      <p:sp>
        <p:nvSpPr>
          <p:cNvPr id="4" name="Päivämäärän paikkamerkki 3">
            <a:extLst>
              <a:ext uri="{FF2B5EF4-FFF2-40B4-BE49-F238E27FC236}">
                <a16:creationId xmlns:a16="http://schemas.microsoft.com/office/drawing/2014/main" id="{9B21ED84-3CBB-D383-5218-7829F374E84C}"/>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5" name="Alatunnisteen paikkamerkki 4">
            <a:extLst>
              <a:ext uri="{FF2B5EF4-FFF2-40B4-BE49-F238E27FC236}">
                <a16:creationId xmlns:a16="http://schemas.microsoft.com/office/drawing/2014/main" id="{1E8B50D3-54C0-435E-D307-E2FFEEBAF541}"/>
              </a:ext>
            </a:extLst>
          </p:cNvPr>
          <p:cNvSpPr>
            <a:spLocks noGrp="1"/>
          </p:cNvSpPr>
          <p:nvPr>
            <p:ph type="ftr" sz="quarter" idx="11"/>
          </p:nvPr>
        </p:nvSpPr>
        <p:spPr/>
        <p:txBody>
          <a:bodyPr/>
          <a:lstStyle/>
          <a:p>
            <a:endParaRPr lang="fi-FI"/>
          </a:p>
        </p:txBody>
      </p:sp>
      <p:sp>
        <p:nvSpPr>
          <p:cNvPr id="6" name="Dian numeron paikkamerkki 5">
            <a:extLst>
              <a:ext uri="{FF2B5EF4-FFF2-40B4-BE49-F238E27FC236}">
                <a16:creationId xmlns:a16="http://schemas.microsoft.com/office/drawing/2014/main" id="{6D0A4DC5-476C-4E50-F7EC-2BA5C056655F}"/>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188364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Kaksi sisältökohdetta">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DDB9744-B604-02C5-DD33-7EA8AE4ADBC1}"/>
              </a:ext>
            </a:extLst>
          </p:cNvPr>
          <p:cNvSpPr>
            <a:spLocks noGrp="1"/>
          </p:cNvSpPr>
          <p:nvPr>
            <p:ph type="title"/>
          </p:nvPr>
        </p:nvSpPr>
        <p:spPr/>
        <p:txBody>
          <a:bodyPr/>
          <a:lstStyle/>
          <a:p>
            <a:r>
              <a:rPr lang="fi-FI"/>
              <a:t>Muokkaa ots. perustyyl. napsautt.</a:t>
            </a:r>
          </a:p>
        </p:txBody>
      </p:sp>
      <p:sp>
        <p:nvSpPr>
          <p:cNvPr id="3" name="Sisällön paikkamerkki 2">
            <a:extLst>
              <a:ext uri="{FF2B5EF4-FFF2-40B4-BE49-F238E27FC236}">
                <a16:creationId xmlns:a16="http://schemas.microsoft.com/office/drawing/2014/main" id="{1A8D81A1-9904-08F5-5377-786B461B6D92}"/>
              </a:ext>
            </a:extLst>
          </p:cNvPr>
          <p:cNvSpPr>
            <a:spLocks noGrp="1"/>
          </p:cNvSpPr>
          <p:nvPr>
            <p:ph sz="half" idx="1"/>
          </p:nvPr>
        </p:nvSpPr>
        <p:spPr>
          <a:xfrm>
            <a:off x="838200" y="1825625"/>
            <a:ext cx="5181600"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4" name="Sisällön paikkamerkki 3">
            <a:extLst>
              <a:ext uri="{FF2B5EF4-FFF2-40B4-BE49-F238E27FC236}">
                <a16:creationId xmlns:a16="http://schemas.microsoft.com/office/drawing/2014/main" id="{9FF0A5D0-B411-2AFC-F622-4029C1A39653}"/>
              </a:ext>
            </a:extLst>
          </p:cNvPr>
          <p:cNvSpPr>
            <a:spLocks noGrp="1"/>
          </p:cNvSpPr>
          <p:nvPr>
            <p:ph sz="half" idx="2"/>
          </p:nvPr>
        </p:nvSpPr>
        <p:spPr>
          <a:xfrm>
            <a:off x="6172200" y="1825625"/>
            <a:ext cx="5181600"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5" name="Päivämäärän paikkamerkki 4">
            <a:extLst>
              <a:ext uri="{FF2B5EF4-FFF2-40B4-BE49-F238E27FC236}">
                <a16:creationId xmlns:a16="http://schemas.microsoft.com/office/drawing/2014/main" id="{391F5C4D-FB2E-9683-4146-E1E1638BE13F}"/>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6" name="Alatunnisteen paikkamerkki 5">
            <a:extLst>
              <a:ext uri="{FF2B5EF4-FFF2-40B4-BE49-F238E27FC236}">
                <a16:creationId xmlns:a16="http://schemas.microsoft.com/office/drawing/2014/main" id="{AE4B9012-0919-77A3-85D6-801D9B7481FB}"/>
              </a:ext>
            </a:extLst>
          </p:cNvPr>
          <p:cNvSpPr>
            <a:spLocks noGrp="1"/>
          </p:cNvSpPr>
          <p:nvPr>
            <p:ph type="ftr" sz="quarter" idx="11"/>
          </p:nvPr>
        </p:nvSpPr>
        <p:spPr/>
        <p:txBody>
          <a:bodyPr/>
          <a:lstStyle/>
          <a:p>
            <a:endParaRPr lang="fi-FI"/>
          </a:p>
        </p:txBody>
      </p:sp>
      <p:sp>
        <p:nvSpPr>
          <p:cNvPr id="7" name="Dian numeron paikkamerkki 6">
            <a:extLst>
              <a:ext uri="{FF2B5EF4-FFF2-40B4-BE49-F238E27FC236}">
                <a16:creationId xmlns:a16="http://schemas.microsoft.com/office/drawing/2014/main" id="{DE3F707B-F18B-2047-20E2-3FAA1CDB5EC9}"/>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2205742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tailu">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27D982EF-CC06-FF66-BF2E-140C2BC5D259}"/>
              </a:ext>
            </a:extLst>
          </p:cNvPr>
          <p:cNvSpPr>
            <a:spLocks noGrp="1"/>
          </p:cNvSpPr>
          <p:nvPr>
            <p:ph type="title"/>
          </p:nvPr>
        </p:nvSpPr>
        <p:spPr>
          <a:xfrm>
            <a:off x="839788" y="365125"/>
            <a:ext cx="10515600" cy="1325563"/>
          </a:xfrm>
        </p:spPr>
        <p:txBody>
          <a:bodyPr/>
          <a:lstStyle/>
          <a:p>
            <a:r>
              <a:rPr lang="fi-FI"/>
              <a:t>Muokkaa ots. perustyyl. napsautt.</a:t>
            </a:r>
          </a:p>
        </p:txBody>
      </p:sp>
      <p:sp>
        <p:nvSpPr>
          <p:cNvPr id="3" name="Tekstin paikkamerkki 2">
            <a:extLst>
              <a:ext uri="{FF2B5EF4-FFF2-40B4-BE49-F238E27FC236}">
                <a16:creationId xmlns:a16="http://schemas.microsoft.com/office/drawing/2014/main" id="{7C0D2058-0345-5F2C-15A2-64C47BB47A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a:t>Muokkaa tekstin perustyylejä napsauttamalla</a:t>
            </a:r>
          </a:p>
        </p:txBody>
      </p:sp>
      <p:sp>
        <p:nvSpPr>
          <p:cNvPr id="4" name="Sisällön paikkamerkki 3">
            <a:extLst>
              <a:ext uri="{FF2B5EF4-FFF2-40B4-BE49-F238E27FC236}">
                <a16:creationId xmlns:a16="http://schemas.microsoft.com/office/drawing/2014/main" id="{7C1B819A-EC55-41DE-D59A-45284EABD23F}"/>
              </a:ext>
            </a:extLst>
          </p:cNvPr>
          <p:cNvSpPr>
            <a:spLocks noGrp="1"/>
          </p:cNvSpPr>
          <p:nvPr>
            <p:ph sz="half" idx="2"/>
          </p:nvPr>
        </p:nvSpPr>
        <p:spPr>
          <a:xfrm>
            <a:off x="839788" y="2505075"/>
            <a:ext cx="5157787" cy="368458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5" name="Tekstin paikkamerkki 4">
            <a:extLst>
              <a:ext uri="{FF2B5EF4-FFF2-40B4-BE49-F238E27FC236}">
                <a16:creationId xmlns:a16="http://schemas.microsoft.com/office/drawing/2014/main" id="{AC3AB876-5F2F-04C9-F4D4-567982E5F2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a:t>Muokkaa tekstin perustyylejä napsauttamalla</a:t>
            </a:r>
          </a:p>
        </p:txBody>
      </p:sp>
      <p:sp>
        <p:nvSpPr>
          <p:cNvPr id="6" name="Sisällön paikkamerkki 5">
            <a:extLst>
              <a:ext uri="{FF2B5EF4-FFF2-40B4-BE49-F238E27FC236}">
                <a16:creationId xmlns:a16="http://schemas.microsoft.com/office/drawing/2014/main" id="{BE074AA4-7831-0E34-65AC-8A0169C43C74}"/>
              </a:ext>
            </a:extLst>
          </p:cNvPr>
          <p:cNvSpPr>
            <a:spLocks noGrp="1"/>
          </p:cNvSpPr>
          <p:nvPr>
            <p:ph sz="quarter" idx="4"/>
          </p:nvPr>
        </p:nvSpPr>
        <p:spPr>
          <a:xfrm>
            <a:off x="6172200" y="2505075"/>
            <a:ext cx="5183188" cy="368458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7" name="Päivämäärän paikkamerkki 6">
            <a:extLst>
              <a:ext uri="{FF2B5EF4-FFF2-40B4-BE49-F238E27FC236}">
                <a16:creationId xmlns:a16="http://schemas.microsoft.com/office/drawing/2014/main" id="{F48B5518-E3E8-7E16-1219-5C55750E9E14}"/>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8" name="Alatunnisteen paikkamerkki 7">
            <a:extLst>
              <a:ext uri="{FF2B5EF4-FFF2-40B4-BE49-F238E27FC236}">
                <a16:creationId xmlns:a16="http://schemas.microsoft.com/office/drawing/2014/main" id="{CDE75B3A-CB98-CDBF-42C3-B08988935EDA}"/>
              </a:ext>
            </a:extLst>
          </p:cNvPr>
          <p:cNvSpPr>
            <a:spLocks noGrp="1"/>
          </p:cNvSpPr>
          <p:nvPr>
            <p:ph type="ftr" sz="quarter" idx="11"/>
          </p:nvPr>
        </p:nvSpPr>
        <p:spPr/>
        <p:txBody>
          <a:bodyPr/>
          <a:lstStyle/>
          <a:p>
            <a:endParaRPr lang="fi-FI"/>
          </a:p>
        </p:txBody>
      </p:sp>
      <p:sp>
        <p:nvSpPr>
          <p:cNvPr id="9" name="Dian numeron paikkamerkki 8">
            <a:extLst>
              <a:ext uri="{FF2B5EF4-FFF2-40B4-BE49-F238E27FC236}">
                <a16:creationId xmlns:a16="http://schemas.microsoft.com/office/drawing/2014/main" id="{B1F63AC9-5E42-DBBA-00B9-57EBF9670AD1}"/>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3456798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Vain otsikko">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B779959D-E1A5-73E1-D86D-71C2C98E011C}"/>
              </a:ext>
            </a:extLst>
          </p:cNvPr>
          <p:cNvSpPr>
            <a:spLocks noGrp="1"/>
          </p:cNvSpPr>
          <p:nvPr>
            <p:ph type="title"/>
          </p:nvPr>
        </p:nvSpPr>
        <p:spPr/>
        <p:txBody>
          <a:bodyPr/>
          <a:lstStyle/>
          <a:p>
            <a:r>
              <a:rPr lang="fi-FI"/>
              <a:t>Muokkaa ots. perustyyl. napsautt.</a:t>
            </a:r>
          </a:p>
        </p:txBody>
      </p:sp>
      <p:sp>
        <p:nvSpPr>
          <p:cNvPr id="3" name="Päivämäärän paikkamerkki 2">
            <a:extLst>
              <a:ext uri="{FF2B5EF4-FFF2-40B4-BE49-F238E27FC236}">
                <a16:creationId xmlns:a16="http://schemas.microsoft.com/office/drawing/2014/main" id="{209C41D2-4173-DAA7-FC2D-AA946A6C48FC}"/>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4" name="Alatunnisteen paikkamerkki 3">
            <a:extLst>
              <a:ext uri="{FF2B5EF4-FFF2-40B4-BE49-F238E27FC236}">
                <a16:creationId xmlns:a16="http://schemas.microsoft.com/office/drawing/2014/main" id="{E33A5EDC-4552-5A80-B085-0418D4DD3296}"/>
              </a:ext>
            </a:extLst>
          </p:cNvPr>
          <p:cNvSpPr>
            <a:spLocks noGrp="1"/>
          </p:cNvSpPr>
          <p:nvPr>
            <p:ph type="ftr" sz="quarter" idx="11"/>
          </p:nvPr>
        </p:nvSpPr>
        <p:spPr/>
        <p:txBody>
          <a:bodyPr/>
          <a:lstStyle/>
          <a:p>
            <a:endParaRPr lang="fi-FI"/>
          </a:p>
        </p:txBody>
      </p:sp>
      <p:sp>
        <p:nvSpPr>
          <p:cNvPr id="5" name="Dian numeron paikkamerkki 4">
            <a:extLst>
              <a:ext uri="{FF2B5EF4-FFF2-40B4-BE49-F238E27FC236}">
                <a16:creationId xmlns:a16="http://schemas.microsoft.com/office/drawing/2014/main" id="{4405407B-4484-5593-CC58-4FF22E25C396}"/>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2726058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yhjä">
    <p:spTree>
      <p:nvGrpSpPr>
        <p:cNvPr id="1" name=""/>
        <p:cNvGrpSpPr/>
        <p:nvPr/>
      </p:nvGrpSpPr>
      <p:grpSpPr>
        <a:xfrm>
          <a:off x="0" y="0"/>
          <a:ext cx="0" cy="0"/>
          <a:chOff x="0" y="0"/>
          <a:chExt cx="0" cy="0"/>
        </a:xfrm>
      </p:grpSpPr>
      <p:sp>
        <p:nvSpPr>
          <p:cNvPr id="2" name="Päivämäärän paikkamerkki 1">
            <a:extLst>
              <a:ext uri="{FF2B5EF4-FFF2-40B4-BE49-F238E27FC236}">
                <a16:creationId xmlns:a16="http://schemas.microsoft.com/office/drawing/2014/main" id="{72AC92E3-0711-E8B5-7BBC-0CFA109F045A}"/>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3" name="Alatunnisteen paikkamerkki 2">
            <a:extLst>
              <a:ext uri="{FF2B5EF4-FFF2-40B4-BE49-F238E27FC236}">
                <a16:creationId xmlns:a16="http://schemas.microsoft.com/office/drawing/2014/main" id="{671C942F-038E-B1FD-944B-D9606E8AE2E2}"/>
              </a:ext>
            </a:extLst>
          </p:cNvPr>
          <p:cNvSpPr>
            <a:spLocks noGrp="1"/>
          </p:cNvSpPr>
          <p:nvPr>
            <p:ph type="ftr" sz="quarter" idx="11"/>
          </p:nvPr>
        </p:nvSpPr>
        <p:spPr/>
        <p:txBody>
          <a:bodyPr/>
          <a:lstStyle/>
          <a:p>
            <a:endParaRPr lang="fi-FI"/>
          </a:p>
        </p:txBody>
      </p:sp>
      <p:sp>
        <p:nvSpPr>
          <p:cNvPr id="4" name="Dian numeron paikkamerkki 3">
            <a:extLst>
              <a:ext uri="{FF2B5EF4-FFF2-40B4-BE49-F238E27FC236}">
                <a16:creationId xmlns:a16="http://schemas.microsoft.com/office/drawing/2014/main" id="{74E91AB4-DB07-80C0-8729-E334E3391587}"/>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1374384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Kuvatekstillinen sisältö">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AD03126-CFD8-12FA-899C-F6C83C98522A}"/>
              </a:ext>
            </a:extLst>
          </p:cNvPr>
          <p:cNvSpPr>
            <a:spLocks noGrp="1"/>
          </p:cNvSpPr>
          <p:nvPr>
            <p:ph type="title"/>
          </p:nvPr>
        </p:nvSpPr>
        <p:spPr>
          <a:xfrm>
            <a:off x="839788" y="457200"/>
            <a:ext cx="3932237" cy="1600200"/>
          </a:xfrm>
        </p:spPr>
        <p:txBody>
          <a:bodyPr anchor="b"/>
          <a:lstStyle>
            <a:lvl1pPr>
              <a:defRPr sz="3200"/>
            </a:lvl1pPr>
          </a:lstStyle>
          <a:p>
            <a:r>
              <a:rPr lang="fi-FI"/>
              <a:t>Muokkaa ots. perustyyl. napsautt.</a:t>
            </a:r>
          </a:p>
        </p:txBody>
      </p:sp>
      <p:sp>
        <p:nvSpPr>
          <p:cNvPr id="3" name="Sisällön paikkamerkki 2">
            <a:extLst>
              <a:ext uri="{FF2B5EF4-FFF2-40B4-BE49-F238E27FC236}">
                <a16:creationId xmlns:a16="http://schemas.microsoft.com/office/drawing/2014/main" id="{428CF74D-13FC-6A59-3F61-FB3697E0B7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4" name="Tekstin paikkamerkki 3">
            <a:extLst>
              <a:ext uri="{FF2B5EF4-FFF2-40B4-BE49-F238E27FC236}">
                <a16:creationId xmlns:a16="http://schemas.microsoft.com/office/drawing/2014/main" id="{B2B65AD9-7824-FB2D-8850-F78E9E9FAB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sp>
        <p:nvSpPr>
          <p:cNvPr id="5" name="Päivämäärän paikkamerkki 4">
            <a:extLst>
              <a:ext uri="{FF2B5EF4-FFF2-40B4-BE49-F238E27FC236}">
                <a16:creationId xmlns:a16="http://schemas.microsoft.com/office/drawing/2014/main" id="{6B2CCE37-4E42-C78D-72C6-5480CED81FED}"/>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6" name="Alatunnisteen paikkamerkki 5">
            <a:extLst>
              <a:ext uri="{FF2B5EF4-FFF2-40B4-BE49-F238E27FC236}">
                <a16:creationId xmlns:a16="http://schemas.microsoft.com/office/drawing/2014/main" id="{739067B8-5C3F-4EA6-E7B5-67A86E9CCE2C}"/>
              </a:ext>
            </a:extLst>
          </p:cNvPr>
          <p:cNvSpPr>
            <a:spLocks noGrp="1"/>
          </p:cNvSpPr>
          <p:nvPr>
            <p:ph type="ftr" sz="quarter" idx="11"/>
          </p:nvPr>
        </p:nvSpPr>
        <p:spPr/>
        <p:txBody>
          <a:bodyPr/>
          <a:lstStyle/>
          <a:p>
            <a:endParaRPr lang="fi-FI"/>
          </a:p>
        </p:txBody>
      </p:sp>
      <p:sp>
        <p:nvSpPr>
          <p:cNvPr id="7" name="Dian numeron paikkamerkki 6">
            <a:extLst>
              <a:ext uri="{FF2B5EF4-FFF2-40B4-BE49-F238E27FC236}">
                <a16:creationId xmlns:a16="http://schemas.microsoft.com/office/drawing/2014/main" id="{C2CD3882-D5A7-802D-1C6C-EA86F610D9E2}"/>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762261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uvatekstillinen kuva">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D19FDEA-CFDB-AFA3-5163-14589FBB4665}"/>
              </a:ext>
            </a:extLst>
          </p:cNvPr>
          <p:cNvSpPr>
            <a:spLocks noGrp="1"/>
          </p:cNvSpPr>
          <p:nvPr>
            <p:ph type="title"/>
          </p:nvPr>
        </p:nvSpPr>
        <p:spPr>
          <a:xfrm>
            <a:off x="839788" y="457200"/>
            <a:ext cx="3932237" cy="1600200"/>
          </a:xfrm>
        </p:spPr>
        <p:txBody>
          <a:bodyPr anchor="b"/>
          <a:lstStyle>
            <a:lvl1pPr>
              <a:defRPr sz="3200"/>
            </a:lvl1pPr>
          </a:lstStyle>
          <a:p>
            <a:r>
              <a:rPr lang="fi-FI"/>
              <a:t>Muokkaa ots. perustyyl. napsautt.</a:t>
            </a:r>
          </a:p>
        </p:txBody>
      </p:sp>
      <p:sp>
        <p:nvSpPr>
          <p:cNvPr id="3" name="Kuvan paikkamerkki 2">
            <a:extLst>
              <a:ext uri="{FF2B5EF4-FFF2-40B4-BE49-F238E27FC236}">
                <a16:creationId xmlns:a16="http://schemas.microsoft.com/office/drawing/2014/main" id="{AFFAD32F-D8C6-9C67-2449-D0276AB01E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i-FI"/>
          </a:p>
        </p:txBody>
      </p:sp>
      <p:sp>
        <p:nvSpPr>
          <p:cNvPr id="4" name="Tekstin paikkamerkki 3">
            <a:extLst>
              <a:ext uri="{FF2B5EF4-FFF2-40B4-BE49-F238E27FC236}">
                <a16:creationId xmlns:a16="http://schemas.microsoft.com/office/drawing/2014/main" id="{686522B8-63F4-8FA9-D0F1-9C0ABEA31E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sp>
        <p:nvSpPr>
          <p:cNvPr id="5" name="Päivämäärän paikkamerkki 4">
            <a:extLst>
              <a:ext uri="{FF2B5EF4-FFF2-40B4-BE49-F238E27FC236}">
                <a16:creationId xmlns:a16="http://schemas.microsoft.com/office/drawing/2014/main" id="{6B4857DE-5BAF-F05C-40B4-CC1600B935E5}"/>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6" name="Alatunnisteen paikkamerkki 5">
            <a:extLst>
              <a:ext uri="{FF2B5EF4-FFF2-40B4-BE49-F238E27FC236}">
                <a16:creationId xmlns:a16="http://schemas.microsoft.com/office/drawing/2014/main" id="{2F7CCE72-7AC0-3500-5A6E-7A54C6A95EF5}"/>
              </a:ext>
            </a:extLst>
          </p:cNvPr>
          <p:cNvSpPr>
            <a:spLocks noGrp="1"/>
          </p:cNvSpPr>
          <p:nvPr>
            <p:ph type="ftr" sz="quarter" idx="11"/>
          </p:nvPr>
        </p:nvSpPr>
        <p:spPr/>
        <p:txBody>
          <a:bodyPr/>
          <a:lstStyle/>
          <a:p>
            <a:endParaRPr lang="fi-FI"/>
          </a:p>
        </p:txBody>
      </p:sp>
      <p:sp>
        <p:nvSpPr>
          <p:cNvPr id="7" name="Dian numeron paikkamerkki 6">
            <a:extLst>
              <a:ext uri="{FF2B5EF4-FFF2-40B4-BE49-F238E27FC236}">
                <a16:creationId xmlns:a16="http://schemas.microsoft.com/office/drawing/2014/main" id="{CF3FE763-5B14-7292-24D4-84B78B0EC510}"/>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3119485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Otsikko ja pystysuora teksti">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3AC23621-29D9-C06B-03AE-301B7D9683A2}"/>
              </a:ext>
            </a:extLst>
          </p:cNvPr>
          <p:cNvSpPr>
            <a:spLocks noGrp="1"/>
          </p:cNvSpPr>
          <p:nvPr>
            <p:ph type="title"/>
          </p:nvPr>
        </p:nvSpPr>
        <p:spPr/>
        <p:txBody>
          <a:bodyPr/>
          <a:lstStyle/>
          <a:p>
            <a:r>
              <a:rPr lang="fi-FI"/>
              <a:t>Muokkaa ots. perustyyl. napsautt.</a:t>
            </a:r>
          </a:p>
        </p:txBody>
      </p:sp>
      <p:sp>
        <p:nvSpPr>
          <p:cNvPr id="3" name="Pystysuoran tekstin paikkamerkki 2">
            <a:extLst>
              <a:ext uri="{FF2B5EF4-FFF2-40B4-BE49-F238E27FC236}">
                <a16:creationId xmlns:a16="http://schemas.microsoft.com/office/drawing/2014/main" id="{54A92258-7607-2C08-E836-8A033B51B123}"/>
              </a:ext>
            </a:extLst>
          </p:cNvPr>
          <p:cNvSpPr>
            <a:spLocks noGrp="1"/>
          </p:cNvSpPr>
          <p:nvPr>
            <p:ph type="body" orient="vert" idx="1"/>
          </p:nvPr>
        </p:nvSpPr>
        <p:spPr/>
        <p:txBody>
          <a:bodyPr vert="eaVert"/>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4" name="Päivämäärän paikkamerkki 3">
            <a:extLst>
              <a:ext uri="{FF2B5EF4-FFF2-40B4-BE49-F238E27FC236}">
                <a16:creationId xmlns:a16="http://schemas.microsoft.com/office/drawing/2014/main" id="{5DC174A3-7DA7-5DB5-093B-933F84A67433}"/>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5" name="Alatunnisteen paikkamerkki 4">
            <a:extLst>
              <a:ext uri="{FF2B5EF4-FFF2-40B4-BE49-F238E27FC236}">
                <a16:creationId xmlns:a16="http://schemas.microsoft.com/office/drawing/2014/main" id="{66034F1B-64AD-018F-5107-00982284D4A5}"/>
              </a:ext>
            </a:extLst>
          </p:cNvPr>
          <p:cNvSpPr>
            <a:spLocks noGrp="1"/>
          </p:cNvSpPr>
          <p:nvPr>
            <p:ph type="ftr" sz="quarter" idx="11"/>
          </p:nvPr>
        </p:nvSpPr>
        <p:spPr/>
        <p:txBody>
          <a:bodyPr/>
          <a:lstStyle/>
          <a:p>
            <a:endParaRPr lang="fi-FI"/>
          </a:p>
        </p:txBody>
      </p:sp>
      <p:sp>
        <p:nvSpPr>
          <p:cNvPr id="6" name="Dian numeron paikkamerkki 5">
            <a:extLst>
              <a:ext uri="{FF2B5EF4-FFF2-40B4-BE49-F238E27FC236}">
                <a16:creationId xmlns:a16="http://schemas.microsoft.com/office/drawing/2014/main" id="{2AEEFA33-DAF2-713F-4410-CD3EB72B95ED}"/>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2414516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Pystysuora otsikko ja teksti">
    <p:spTree>
      <p:nvGrpSpPr>
        <p:cNvPr id="1" name=""/>
        <p:cNvGrpSpPr/>
        <p:nvPr/>
      </p:nvGrpSpPr>
      <p:grpSpPr>
        <a:xfrm>
          <a:off x="0" y="0"/>
          <a:ext cx="0" cy="0"/>
          <a:chOff x="0" y="0"/>
          <a:chExt cx="0" cy="0"/>
        </a:xfrm>
      </p:grpSpPr>
      <p:sp>
        <p:nvSpPr>
          <p:cNvPr id="2" name="Pystysuora otsikko 1">
            <a:extLst>
              <a:ext uri="{FF2B5EF4-FFF2-40B4-BE49-F238E27FC236}">
                <a16:creationId xmlns:a16="http://schemas.microsoft.com/office/drawing/2014/main" id="{42CBAC6C-E60C-DC7C-DA28-4E318943D93D}"/>
              </a:ext>
            </a:extLst>
          </p:cNvPr>
          <p:cNvSpPr>
            <a:spLocks noGrp="1"/>
          </p:cNvSpPr>
          <p:nvPr>
            <p:ph type="title" orient="vert"/>
          </p:nvPr>
        </p:nvSpPr>
        <p:spPr>
          <a:xfrm>
            <a:off x="8724900" y="365125"/>
            <a:ext cx="2628900" cy="5811838"/>
          </a:xfrm>
        </p:spPr>
        <p:txBody>
          <a:bodyPr vert="eaVert"/>
          <a:lstStyle/>
          <a:p>
            <a:r>
              <a:rPr lang="fi-FI"/>
              <a:t>Muokkaa ots. perustyyl. napsautt.</a:t>
            </a:r>
          </a:p>
        </p:txBody>
      </p:sp>
      <p:sp>
        <p:nvSpPr>
          <p:cNvPr id="3" name="Pystysuoran tekstin paikkamerkki 2">
            <a:extLst>
              <a:ext uri="{FF2B5EF4-FFF2-40B4-BE49-F238E27FC236}">
                <a16:creationId xmlns:a16="http://schemas.microsoft.com/office/drawing/2014/main" id="{B0DFB832-25E6-6BB6-CB96-36E88BC88889}"/>
              </a:ext>
            </a:extLst>
          </p:cNvPr>
          <p:cNvSpPr>
            <a:spLocks noGrp="1"/>
          </p:cNvSpPr>
          <p:nvPr>
            <p:ph type="body" orient="vert" idx="1"/>
          </p:nvPr>
        </p:nvSpPr>
        <p:spPr>
          <a:xfrm>
            <a:off x="838200" y="365125"/>
            <a:ext cx="7734300" cy="5811838"/>
          </a:xfrm>
        </p:spPr>
        <p:txBody>
          <a:bodyPr vert="eaVert"/>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4" name="Päivämäärän paikkamerkki 3">
            <a:extLst>
              <a:ext uri="{FF2B5EF4-FFF2-40B4-BE49-F238E27FC236}">
                <a16:creationId xmlns:a16="http://schemas.microsoft.com/office/drawing/2014/main" id="{BC50D90F-2AA7-4F36-632F-9128933BE917}"/>
              </a:ext>
            </a:extLst>
          </p:cNvPr>
          <p:cNvSpPr>
            <a:spLocks noGrp="1"/>
          </p:cNvSpPr>
          <p:nvPr>
            <p:ph type="dt" sz="half" idx="10"/>
          </p:nvPr>
        </p:nvSpPr>
        <p:spPr/>
        <p:txBody>
          <a:bodyPr/>
          <a:lstStyle/>
          <a:p>
            <a:fld id="{503AECB5-8815-4323-A6E5-8B3541C5AB0D}" type="datetimeFigureOut">
              <a:rPr lang="fi-FI" smtClean="0"/>
              <a:t>23.10.2026</a:t>
            </a:fld>
            <a:endParaRPr lang="fi-FI"/>
          </a:p>
        </p:txBody>
      </p:sp>
      <p:sp>
        <p:nvSpPr>
          <p:cNvPr id="5" name="Alatunnisteen paikkamerkki 4">
            <a:extLst>
              <a:ext uri="{FF2B5EF4-FFF2-40B4-BE49-F238E27FC236}">
                <a16:creationId xmlns:a16="http://schemas.microsoft.com/office/drawing/2014/main" id="{5BD7DA5A-FE1B-BC11-C541-E50A445DAA91}"/>
              </a:ext>
            </a:extLst>
          </p:cNvPr>
          <p:cNvSpPr>
            <a:spLocks noGrp="1"/>
          </p:cNvSpPr>
          <p:nvPr>
            <p:ph type="ftr" sz="quarter" idx="11"/>
          </p:nvPr>
        </p:nvSpPr>
        <p:spPr/>
        <p:txBody>
          <a:bodyPr/>
          <a:lstStyle/>
          <a:p>
            <a:endParaRPr lang="fi-FI"/>
          </a:p>
        </p:txBody>
      </p:sp>
      <p:sp>
        <p:nvSpPr>
          <p:cNvPr id="6" name="Dian numeron paikkamerkki 5">
            <a:extLst>
              <a:ext uri="{FF2B5EF4-FFF2-40B4-BE49-F238E27FC236}">
                <a16:creationId xmlns:a16="http://schemas.microsoft.com/office/drawing/2014/main" id="{C2AEAD0E-0A94-E24C-2D8B-C5D3849740BC}"/>
              </a:ext>
            </a:extLst>
          </p:cNvPr>
          <p:cNvSpPr>
            <a:spLocks noGrp="1"/>
          </p:cNvSpPr>
          <p:nvPr>
            <p:ph type="sldNum" sz="quarter" idx="12"/>
          </p:nvPr>
        </p:nvSpPr>
        <p:spPr/>
        <p:txBody>
          <a:bodyPr/>
          <a:lstStyle/>
          <a:p>
            <a:fld id="{5CC699E9-A039-48EF-B576-18C5C56EB4FA}" type="slidenum">
              <a:rPr lang="fi-FI" smtClean="0"/>
              <a:t>‹#›</a:t>
            </a:fld>
            <a:endParaRPr lang="fi-FI"/>
          </a:p>
        </p:txBody>
      </p:sp>
    </p:spTree>
    <p:extLst>
      <p:ext uri="{BB962C8B-B14F-4D97-AF65-F5344CB8AC3E}">
        <p14:creationId xmlns:p14="http://schemas.microsoft.com/office/powerpoint/2010/main" val="133625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tsikon paikkamerkki 1">
            <a:extLst>
              <a:ext uri="{FF2B5EF4-FFF2-40B4-BE49-F238E27FC236}">
                <a16:creationId xmlns:a16="http://schemas.microsoft.com/office/drawing/2014/main" id="{2647D59C-16CF-CF9E-589E-D717377174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a:t>Muokkaa ots. perustyyl. napsautt.</a:t>
            </a:r>
          </a:p>
        </p:txBody>
      </p:sp>
      <p:sp>
        <p:nvSpPr>
          <p:cNvPr id="3" name="Tekstin paikkamerkki 2">
            <a:extLst>
              <a:ext uri="{FF2B5EF4-FFF2-40B4-BE49-F238E27FC236}">
                <a16:creationId xmlns:a16="http://schemas.microsoft.com/office/drawing/2014/main" id="{6DF157A0-96CC-8F13-C808-C3D2A8EC41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4" name="Päivämäärän paikkamerkki 3">
            <a:extLst>
              <a:ext uri="{FF2B5EF4-FFF2-40B4-BE49-F238E27FC236}">
                <a16:creationId xmlns:a16="http://schemas.microsoft.com/office/drawing/2014/main" id="{6B0A76C4-A09B-E8E8-2442-9B9A67E795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03AECB5-8815-4323-A6E5-8B3541C5AB0D}" type="datetimeFigureOut">
              <a:rPr lang="fi-FI" smtClean="0"/>
              <a:t>23.10.2026</a:t>
            </a:fld>
            <a:endParaRPr lang="fi-FI"/>
          </a:p>
        </p:txBody>
      </p:sp>
      <p:sp>
        <p:nvSpPr>
          <p:cNvPr id="5" name="Alatunnisteen paikkamerkki 4">
            <a:extLst>
              <a:ext uri="{FF2B5EF4-FFF2-40B4-BE49-F238E27FC236}">
                <a16:creationId xmlns:a16="http://schemas.microsoft.com/office/drawing/2014/main" id="{087F34FA-FCB0-64E4-7C46-CB04650FE4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i-FI"/>
          </a:p>
        </p:txBody>
      </p:sp>
      <p:sp>
        <p:nvSpPr>
          <p:cNvPr id="6" name="Dian numeron paikkamerkki 5">
            <a:extLst>
              <a:ext uri="{FF2B5EF4-FFF2-40B4-BE49-F238E27FC236}">
                <a16:creationId xmlns:a16="http://schemas.microsoft.com/office/drawing/2014/main" id="{2713F8F7-BD87-FE72-100E-D90D90642C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CC699E9-A039-48EF-B576-18C5C56EB4FA}" type="slidenum">
              <a:rPr lang="fi-FI" smtClean="0"/>
              <a:t>‹#›</a:t>
            </a:fld>
            <a:endParaRPr lang="fi-FI"/>
          </a:p>
        </p:txBody>
      </p:sp>
    </p:spTree>
    <p:extLst>
      <p:ext uri="{BB962C8B-B14F-4D97-AF65-F5344CB8AC3E}">
        <p14:creationId xmlns:p14="http://schemas.microsoft.com/office/powerpoint/2010/main" val="38617316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s://thl.fi/aiheet/alkoholi-tupakka-ja-riippuvuudet/ehkaiseva-paihdetyo/verkko-pakka-ehkaisevaan-paihdetyohon"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18F6E8B-15ED-43C7-94BA-91549A651C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tsikko 1">
            <a:extLst>
              <a:ext uri="{FF2B5EF4-FFF2-40B4-BE49-F238E27FC236}">
                <a16:creationId xmlns:a16="http://schemas.microsoft.com/office/drawing/2014/main" id="{A246A728-163B-9BF2-0924-E402252D9B1A}"/>
              </a:ext>
            </a:extLst>
          </p:cNvPr>
          <p:cNvSpPr>
            <a:spLocks noGrp="1"/>
          </p:cNvSpPr>
          <p:nvPr>
            <p:ph type="ctrTitle"/>
          </p:nvPr>
        </p:nvSpPr>
        <p:spPr>
          <a:xfrm>
            <a:off x="1078482" y="2093769"/>
            <a:ext cx="4900144" cy="2736965"/>
          </a:xfrm>
        </p:spPr>
        <p:txBody>
          <a:bodyPr anchor="t">
            <a:noAutofit/>
          </a:bodyPr>
          <a:lstStyle/>
          <a:p>
            <a:pPr algn="l"/>
            <a:r>
              <a:rPr lang="fi-FI" sz="3200" dirty="0"/>
              <a:t>Ehkäisevän päihdetyön, mielenterveyden hyvinvoinnin ja väkivallan ehkäisyn toimintasuunnitelma </a:t>
            </a:r>
            <a:br>
              <a:rPr lang="fi-FI" sz="3200" dirty="0"/>
            </a:br>
            <a:r>
              <a:rPr lang="fi-FI" sz="3200" dirty="0"/>
              <a:t>vuosille 2026-2029</a:t>
            </a:r>
          </a:p>
        </p:txBody>
      </p:sp>
      <p:grpSp>
        <p:nvGrpSpPr>
          <p:cNvPr id="13" name="Group 12">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48031"/>
            <a:ext cx="731521" cy="673460"/>
            <a:chOff x="3940602" y="308034"/>
            <a:chExt cx="2116791" cy="3428999"/>
          </a:xfrm>
          <a:solidFill>
            <a:schemeClr val="accent4"/>
          </a:solidFill>
        </p:grpSpPr>
        <p:sp>
          <p:nvSpPr>
            <p:cNvPr id="14" name="Rectangle 13">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089A89A-1E9C-4761-9DFF-53C275FBF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257770"/>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3462252"/>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Kuva 5">
            <a:extLst>
              <a:ext uri="{FF2B5EF4-FFF2-40B4-BE49-F238E27FC236}">
                <a16:creationId xmlns:a16="http://schemas.microsoft.com/office/drawing/2014/main" id="{A9FF2D69-21A6-D4D6-2AE5-46CCA268AA05}"/>
              </a:ext>
            </a:extLst>
          </p:cNvPr>
          <p:cNvPicPr>
            <a:picLocks noChangeAspect="1"/>
          </p:cNvPicPr>
          <p:nvPr/>
        </p:nvPicPr>
        <p:blipFill>
          <a:blip r:embed="rId2"/>
          <a:stretch>
            <a:fillRect/>
          </a:stretch>
        </p:blipFill>
        <p:spPr>
          <a:xfrm>
            <a:off x="7148899" y="942249"/>
            <a:ext cx="4324849" cy="1611006"/>
          </a:xfrm>
          <a:prstGeom prst="rect">
            <a:avLst/>
          </a:prstGeom>
        </p:spPr>
      </p:pic>
      <p:pic>
        <p:nvPicPr>
          <p:cNvPr id="5" name="Kuva 4" descr="Kuva, joka sisältää kohteen Fontti, Grafiikka, clipart, muotoilu&#10;&#10;Tekoälyllä luotu sisältö voi olla virheellistä.">
            <a:extLst>
              <a:ext uri="{FF2B5EF4-FFF2-40B4-BE49-F238E27FC236}">
                <a16:creationId xmlns:a16="http://schemas.microsoft.com/office/drawing/2014/main" id="{BAD95805-0639-85F5-CA13-A63CD3A47BF4}"/>
              </a:ext>
            </a:extLst>
          </p:cNvPr>
          <p:cNvPicPr>
            <a:picLocks noChangeAspect="1"/>
          </p:cNvPicPr>
          <p:nvPr/>
        </p:nvPicPr>
        <p:blipFill>
          <a:blip r:embed="rId3"/>
          <a:stretch>
            <a:fillRect/>
          </a:stretch>
        </p:blipFill>
        <p:spPr>
          <a:xfrm>
            <a:off x="7392404" y="3721491"/>
            <a:ext cx="3823231" cy="2552007"/>
          </a:xfrm>
          <a:prstGeom prst="rect">
            <a:avLst/>
          </a:prstGeom>
        </p:spPr>
      </p:pic>
    </p:spTree>
    <p:extLst>
      <p:ext uri="{BB962C8B-B14F-4D97-AF65-F5344CB8AC3E}">
        <p14:creationId xmlns:p14="http://schemas.microsoft.com/office/powerpoint/2010/main" val="23072158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tsikko 1">
            <a:extLst>
              <a:ext uri="{FF2B5EF4-FFF2-40B4-BE49-F238E27FC236}">
                <a16:creationId xmlns:a16="http://schemas.microsoft.com/office/drawing/2014/main" id="{C163DB71-F851-EE52-DC28-E8B94ED5DF41}"/>
              </a:ext>
            </a:extLst>
          </p:cNvPr>
          <p:cNvSpPr>
            <a:spLocks noGrp="1"/>
          </p:cNvSpPr>
          <p:nvPr>
            <p:ph type="title"/>
          </p:nvPr>
        </p:nvSpPr>
        <p:spPr>
          <a:xfrm>
            <a:off x="7531610" y="365125"/>
            <a:ext cx="3822189" cy="1899912"/>
          </a:xfrm>
        </p:spPr>
        <p:txBody>
          <a:bodyPr>
            <a:normAutofit/>
          </a:bodyPr>
          <a:lstStyle/>
          <a:p>
            <a:r>
              <a:rPr lang="fi-FI" sz="4000" dirty="0"/>
              <a:t>Sisältö</a:t>
            </a:r>
          </a:p>
        </p:txBody>
      </p:sp>
      <p:pic>
        <p:nvPicPr>
          <p:cNvPr id="4" name="Kuva 3">
            <a:extLst>
              <a:ext uri="{FF2B5EF4-FFF2-40B4-BE49-F238E27FC236}">
                <a16:creationId xmlns:a16="http://schemas.microsoft.com/office/drawing/2014/main" id="{A4B303BD-8923-930A-CFE1-3EC8FA0C3D7A}"/>
              </a:ext>
            </a:extLst>
          </p:cNvPr>
          <p:cNvPicPr>
            <a:picLocks noChangeAspect="1"/>
          </p:cNvPicPr>
          <p:nvPr/>
        </p:nvPicPr>
        <p:blipFill>
          <a:blip r:embed="rId2"/>
          <a:srcRect l="1616" r="30870" b="-1"/>
          <a:stretch>
            <a:fillRect/>
          </a:stretch>
        </p:blipFill>
        <p:spPr>
          <a:xfrm>
            <a:off x="1" y="10"/>
            <a:ext cx="6936390" cy="6857990"/>
          </a:xfrm>
          <a:prstGeom prst="rect">
            <a:avLst/>
          </a:prstGeom>
        </p:spPr>
      </p:pic>
      <p:sp>
        <p:nvSpPr>
          <p:cNvPr id="7" name="Sisällön paikkamerkki 6">
            <a:extLst>
              <a:ext uri="{FF2B5EF4-FFF2-40B4-BE49-F238E27FC236}">
                <a16:creationId xmlns:a16="http://schemas.microsoft.com/office/drawing/2014/main" id="{1BB8A311-3734-0A1B-3E89-C46F33C1F849}"/>
              </a:ext>
            </a:extLst>
          </p:cNvPr>
          <p:cNvSpPr>
            <a:spLocks noGrp="1"/>
          </p:cNvSpPr>
          <p:nvPr>
            <p:ph idx="1"/>
          </p:nvPr>
        </p:nvSpPr>
        <p:spPr>
          <a:xfrm>
            <a:off x="7531609" y="1907729"/>
            <a:ext cx="3822189" cy="2839763"/>
          </a:xfrm>
        </p:spPr>
        <p:txBody>
          <a:bodyPr>
            <a:normAutofit/>
          </a:bodyPr>
          <a:lstStyle/>
          <a:p>
            <a:pPr marL="514350" indent="-514350">
              <a:buAutoNum type="arabicPeriod"/>
            </a:pPr>
            <a:r>
              <a:rPr lang="fi-FI" sz="1700" dirty="0"/>
              <a:t>Ehkäisevä päihdetyö</a:t>
            </a:r>
          </a:p>
          <a:p>
            <a:pPr marL="514350" indent="-514350">
              <a:buAutoNum type="arabicPeriod"/>
            </a:pPr>
            <a:r>
              <a:rPr lang="fi-FI" sz="1700" dirty="0"/>
              <a:t>Hyvinvointia ja turvallisuutta vahvistava ehkäisevä työ</a:t>
            </a:r>
          </a:p>
          <a:p>
            <a:pPr marL="514350" indent="-514350">
              <a:buFont typeface="Arial" panose="020B0604020202020204" pitchFamily="34" charset="0"/>
              <a:buAutoNum type="arabicPeriod"/>
            </a:pPr>
            <a:r>
              <a:rPr lang="fi-FI" sz="1700" dirty="0"/>
              <a:t>Tavoitteet ja toimenpiteet vuosille 2026-2029</a:t>
            </a:r>
          </a:p>
          <a:p>
            <a:pPr marL="514350" indent="-514350">
              <a:buAutoNum type="arabicPeriod"/>
            </a:pPr>
            <a:r>
              <a:rPr lang="fi-FI" sz="1700" dirty="0"/>
              <a:t>Yhteistyöryhmä</a:t>
            </a:r>
          </a:p>
          <a:p>
            <a:pPr marL="514350" indent="-514350">
              <a:buAutoNum type="arabicPeriod"/>
            </a:pPr>
            <a:r>
              <a:rPr lang="fi-FI" sz="1700" dirty="0"/>
              <a:t>Vuosikellot</a:t>
            </a:r>
          </a:p>
          <a:p>
            <a:pPr marL="514350" indent="-514350">
              <a:buAutoNum type="arabicPeriod"/>
            </a:pPr>
            <a:endParaRPr lang="fi-FI" sz="1700" dirty="0"/>
          </a:p>
          <a:p>
            <a:pPr marL="514350" indent="-514350">
              <a:buAutoNum type="arabicPeriod"/>
            </a:pPr>
            <a:endParaRPr lang="fi-FI" sz="1700" dirty="0"/>
          </a:p>
          <a:p>
            <a:pPr marL="514350" indent="-514350">
              <a:buAutoNum type="arabicPeriod"/>
            </a:pPr>
            <a:endParaRPr lang="fi-FI" sz="1700" dirty="0"/>
          </a:p>
        </p:txBody>
      </p:sp>
    </p:spTree>
    <p:extLst>
      <p:ext uri="{BB962C8B-B14F-4D97-AF65-F5344CB8AC3E}">
        <p14:creationId xmlns:p14="http://schemas.microsoft.com/office/powerpoint/2010/main" val="4058599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tsikko 3">
            <a:extLst>
              <a:ext uri="{FF2B5EF4-FFF2-40B4-BE49-F238E27FC236}">
                <a16:creationId xmlns:a16="http://schemas.microsoft.com/office/drawing/2014/main" id="{0666AAB2-BF86-1F7D-4A13-1B456D15826E}"/>
              </a:ext>
            </a:extLst>
          </p:cNvPr>
          <p:cNvSpPr>
            <a:spLocks noGrp="1"/>
          </p:cNvSpPr>
          <p:nvPr>
            <p:ph type="ctrTitle"/>
          </p:nvPr>
        </p:nvSpPr>
        <p:spPr>
          <a:xfrm>
            <a:off x="1524000" y="1293338"/>
            <a:ext cx="9144000" cy="3274592"/>
          </a:xfrm>
        </p:spPr>
        <p:txBody>
          <a:bodyPr anchor="ctr">
            <a:normAutofit/>
          </a:bodyPr>
          <a:lstStyle/>
          <a:p>
            <a:r>
              <a:rPr lang="fi-FI" sz="4800" dirty="0"/>
              <a:t>1. Ehkäisevä päihdetyö</a:t>
            </a:r>
          </a:p>
        </p:txBody>
      </p:sp>
      <p:cxnSp>
        <p:nvCxnSpPr>
          <p:cNvPr id="16" name="Straight Connector 15">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72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Sisällön paikkamerkki 2">
            <a:extLst>
              <a:ext uri="{FF2B5EF4-FFF2-40B4-BE49-F238E27FC236}">
                <a16:creationId xmlns:a16="http://schemas.microsoft.com/office/drawing/2014/main" id="{D4EA99D9-D86C-0A63-C40F-5792718E7F72}"/>
              </a:ext>
            </a:extLst>
          </p:cNvPr>
          <p:cNvGraphicFramePr>
            <a:graphicFrameLocks noGrp="1"/>
          </p:cNvGraphicFramePr>
          <p:nvPr>
            <p:ph idx="1"/>
            <p:extLst>
              <p:ext uri="{D42A27DB-BD31-4B8C-83A1-F6EECF244321}">
                <p14:modId xmlns:p14="http://schemas.microsoft.com/office/powerpoint/2010/main" val="3251623063"/>
              </p:ext>
            </p:extLst>
          </p:nvPr>
        </p:nvGraphicFramePr>
        <p:xfrm>
          <a:off x="838200" y="594360"/>
          <a:ext cx="10515600" cy="55869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42992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FFB60E8C-7224-44A4-87A0-46A1711DD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tsikko 4">
            <a:extLst>
              <a:ext uri="{FF2B5EF4-FFF2-40B4-BE49-F238E27FC236}">
                <a16:creationId xmlns:a16="http://schemas.microsoft.com/office/drawing/2014/main" id="{0E6F7418-ECB7-C995-8706-5AB7B637CF78}"/>
              </a:ext>
            </a:extLst>
          </p:cNvPr>
          <p:cNvSpPr>
            <a:spLocks noGrp="1"/>
          </p:cNvSpPr>
          <p:nvPr>
            <p:ph type="title"/>
          </p:nvPr>
        </p:nvSpPr>
        <p:spPr>
          <a:xfrm>
            <a:off x="795528" y="386930"/>
            <a:ext cx="10141799" cy="1300554"/>
          </a:xfrm>
        </p:spPr>
        <p:txBody>
          <a:bodyPr anchor="b">
            <a:normAutofit/>
          </a:bodyPr>
          <a:lstStyle/>
          <a:p>
            <a:r>
              <a:rPr lang="fi-FI" sz="4800"/>
              <a:t>Pakka-toimintamalli</a:t>
            </a:r>
          </a:p>
        </p:txBody>
      </p:sp>
      <p:sp>
        <p:nvSpPr>
          <p:cNvPr id="15" name="Rectangle 14">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Kuva 7">
            <a:extLst>
              <a:ext uri="{FF2B5EF4-FFF2-40B4-BE49-F238E27FC236}">
                <a16:creationId xmlns:a16="http://schemas.microsoft.com/office/drawing/2014/main" id="{DECBE995-2572-0028-383A-6212284F5E56}"/>
              </a:ext>
            </a:extLst>
          </p:cNvPr>
          <p:cNvPicPr>
            <a:picLocks noChangeAspect="1"/>
          </p:cNvPicPr>
          <p:nvPr/>
        </p:nvPicPr>
        <p:blipFill>
          <a:blip r:embed="rId2"/>
          <a:stretch>
            <a:fillRect/>
          </a:stretch>
        </p:blipFill>
        <p:spPr>
          <a:xfrm>
            <a:off x="7218976" y="490910"/>
            <a:ext cx="2697184" cy="1312630"/>
          </a:xfrm>
          <a:prstGeom prst="rect">
            <a:avLst/>
          </a:prstGeom>
        </p:spPr>
      </p:pic>
      <p:sp>
        <p:nvSpPr>
          <p:cNvPr id="6" name="Sisällön paikkamerkki 5">
            <a:extLst>
              <a:ext uri="{FF2B5EF4-FFF2-40B4-BE49-F238E27FC236}">
                <a16:creationId xmlns:a16="http://schemas.microsoft.com/office/drawing/2014/main" id="{7983A708-EB30-B1F9-A95B-1401ED2CC09B}"/>
              </a:ext>
            </a:extLst>
          </p:cNvPr>
          <p:cNvSpPr>
            <a:spLocks noGrp="1"/>
          </p:cNvSpPr>
          <p:nvPr>
            <p:ph idx="1"/>
          </p:nvPr>
        </p:nvSpPr>
        <p:spPr>
          <a:xfrm>
            <a:off x="496920" y="2387600"/>
            <a:ext cx="10440408" cy="3851359"/>
          </a:xfrm>
        </p:spPr>
        <p:txBody>
          <a:bodyPr anchor="ctr">
            <a:normAutofit fontScale="92500" lnSpcReduction="10000"/>
          </a:bodyPr>
          <a:lstStyle/>
          <a:p>
            <a:pPr marL="0" indent="0">
              <a:buNone/>
            </a:pPr>
            <a:r>
              <a:rPr lang="fi-FI" sz="1400" dirty="0"/>
              <a:t>Paimion kaupunki ja Sauvon kunta ovat mukana Pakka-toimintamallissa. Pakka-toimintamalli on paikallisten alkoholi-, tupakka- ja rahapelihaittojen ehkäisyyn kehitetty menetelmä. Pakka-toimintamallilla ehkäistään päihdehaittoja yhteisöllisesti, sillä sitä toteutetaan paikkakunnalla tai alueella koko yhteisön voimin.</a:t>
            </a:r>
          </a:p>
          <a:p>
            <a:pPr marL="0" indent="0">
              <a:buNone/>
            </a:pPr>
            <a:endParaRPr lang="fi-FI" sz="1400" dirty="0"/>
          </a:p>
          <a:p>
            <a:pPr marL="0" indent="0">
              <a:buNone/>
            </a:pPr>
            <a:r>
              <a:rPr lang="fi-FI" sz="1400" dirty="0"/>
              <a:t>Pakka-mallin mukaisella työllä voidaan tutkimusten mukaan:</a:t>
            </a:r>
          </a:p>
          <a:p>
            <a:pPr>
              <a:buFont typeface="Wingdings" panose="05000000000000000000" pitchFamily="2" charset="2"/>
              <a:buChar char="ü"/>
            </a:pPr>
            <a:r>
              <a:rPr lang="fi-FI" sz="1400" dirty="0"/>
              <a:t>parantaa ikärajavalvontaa myyntipaikoissa</a:t>
            </a:r>
          </a:p>
          <a:p>
            <a:pPr>
              <a:buFont typeface="Wingdings" panose="05000000000000000000" pitchFamily="2" charset="2"/>
              <a:buChar char="ü"/>
            </a:pPr>
            <a:r>
              <a:rPr lang="fi-FI" sz="1400" dirty="0"/>
              <a:t>vähentää alaikäisten alkoholin ja nikotiinituotteiden saatavuutta</a:t>
            </a:r>
          </a:p>
          <a:p>
            <a:pPr>
              <a:buFont typeface="Wingdings" panose="05000000000000000000" pitchFamily="2" charset="2"/>
              <a:buChar char="ü"/>
            </a:pPr>
            <a:r>
              <a:rPr lang="fi-FI" sz="1400" dirty="0"/>
              <a:t>tukea alaikäisten raittiutta ja vaikuttaa asukkaiden asenteisiin alaikäisten juomisesta</a:t>
            </a:r>
          </a:p>
          <a:p>
            <a:pPr>
              <a:buFont typeface="Wingdings" panose="05000000000000000000" pitchFamily="2" charset="2"/>
              <a:buChar char="ü"/>
            </a:pPr>
            <a:r>
              <a:rPr lang="fi-FI" sz="1400" dirty="0"/>
              <a:t>tiukentaa päihtyneille anniskelua ravintoloissa</a:t>
            </a:r>
          </a:p>
          <a:p>
            <a:pPr>
              <a:buFont typeface="Wingdings" panose="05000000000000000000" pitchFamily="2" charset="2"/>
              <a:buChar char="ü"/>
            </a:pPr>
            <a:endParaRPr lang="fi-FI" sz="1400" dirty="0"/>
          </a:p>
          <a:p>
            <a:pPr marL="0" indent="0">
              <a:buNone/>
            </a:pPr>
            <a:r>
              <a:rPr lang="fi-FI" sz="1400" dirty="0"/>
              <a:t>Pakka-mallissa saatavuuden sääntely tuodaan osaksi ehkäisevää päihdetyötä. Tavoitteena on rajoittaa ikärajavalvottavien tuotteiden eli alkoholin, tupakan ja rahapelien saatavuutta. Saatavuuden sääntelyllä ehkäistään alaikäisille myyntiä ja päihtyneille anniskelua. Sääntelyn perustana ovat lait ja säädökset, jotka Pakka-toiminta muuttaa paikalliseksi toiminnaksi.</a:t>
            </a:r>
          </a:p>
          <a:p>
            <a:pPr marL="0" indent="0">
              <a:buNone/>
            </a:pPr>
            <a:endParaRPr lang="fi-FI" sz="1400" dirty="0"/>
          </a:p>
          <a:p>
            <a:pPr marL="0" indent="0">
              <a:buNone/>
            </a:pPr>
            <a:r>
              <a:rPr lang="fi-FI" sz="1400" dirty="0">
                <a:hlinkClick r:id="rId3"/>
              </a:rPr>
              <a:t>Pakka-toimintamalli ehkäisevään päihdetyöhön - THL</a:t>
            </a:r>
            <a:endParaRPr lang="fi-FI" sz="1400" dirty="0"/>
          </a:p>
        </p:txBody>
      </p:sp>
      <p:sp>
        <p:nvSpPr>
          <p:cNvPr id="19" name="Rectangle 18">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0396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58E4A2-D693-473F-E23F-8B0A9FE53829}"/>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D354F2E-CF5B-93BD-4DE0-A125368270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21EC4E94-8EC5-35E6-ECEC-A0F76AB89D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2B009840-7A78-A67A-7E9D-73B4FCA346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Otsikko 3">
            <a:extLst>
              <a:ext uri="{FF2B5EF4-FFF2-40B4-BE49-F238E27FC236}">
                <a16:creationId xmlns:a16="http://schemas.microsoft.com/office/drawing/2014/main" id="{BC0CCD64-4FF2-23F8-FCC6-F25C96766C69}"/>
              </a:ext>
            </a:extLst>
          </p:cNvPr>
          <p:cNvSpPr>
            <a:spLocks noGrp="1"/>
          </p:cNvSpPr>
          <p:nvPr>
            <p:ph type="ctrTitle"/>
          </p:nvPr>
        </p:nvSpPr>
        <p:spPr>
          <a:xfrm>
            <a:off x="1524000" y="1293338"/>
            <a:ext cx="9144000" cy="3274592"/>
          </a:xfrm>
        </p:spPr>
        <p:txBody>
          <a:bodyPr anchor="ctr">
            <a:normAutofit/>
          </a:bodyPr>
          <a:lstStyle/>
          <a:p>
            <a:r>
              <a:rPr lang="fi-FI" sz="4800" dirty="0"/>
              <a:t>2. Hyvinvointia ja turvallisuutta vahvistava ehkäisevä työ</a:t>
            </a:r>
          </a:p>
        </p:txBody>
      </p:sp>
      <p:cxnSp>
        <p:nvCxnSpPr>
          <p:cNvPr id="16" name="Straight Connector 15">
            <a:extLst>
              <a:ext uri="{FF2B5EF4-FFF2-40B4-BE49-F238E27FC236}">
                <a16:creationId xmlns:a16="http://schemas.microsoft.com/office/drawing/2014/main" id="{6F860F74-A403-4DA5-EC45-908B406726C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1466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isällön paikkamerkki 2">
            <a:extLst>
              <a:ext uri="{FF2B5EF4-FFF2-40B4-BE49-F238E27FC236}">
                <a16:creationId xmlns:a16="http://schemas.microsoft.com/office/drawing/2014/main" id="{2EF93F60-4976-ABE1-FB80-6D598179D221}"/>
              </a:ext>
            </a:extLst>
          </p:cNvPr>
          <p:cNvSpPr>
            <a:spLocks noGrp="1"/>
          </p:cNvSpPr>
          <p:nvPr>
            <p:ph idx="1"/>
          </p:nvPr>
        </p:nvSpPr>
        <p:spPr>
          <a:xfrm>
            <a:off x="1347152" y="449725"/>
            <a:ext cx="9849751" cy="5608999"/>
          </a:xfrm>
        </p:spPr>
        <p:txBody>
          <a:bodyPr anchor="ctr">
            <a:normAutofit/>
          </a:bodyPr>
          <a:lstStyle/>
          <a:p>
            <a:pPr marL="0" indent="0">
              <a:buNone/>
            </a:pPr>
            <a:r>
              <a:rPr lang="fi-FI" sz="1400" dirty="0"/>
              <a:t>Ehkäisevässä työssä päihteiden käyttöä, mielenterveyden hyvinvointia ja turvallisuutta tarkastellaan osana kokonaisvaltaista hyvinvoinnin edistämistä.</a:t>
            </a:r>
          </a:p>
          <a:p>
            <a:pPr marL="0" indent="0">
              <a:buNone/>
            </a:pPr>
            <a:r>
              <a:rPr lang="fi-FI" sz="1400" dirty="0"/>
              <a:t>Päihteiden käyttö voi lisätä erilaisia terveys- ja sosiaalisia haittoja ja joissakin tilanteissa myös väkivallan riskiä. Samoin kuormittava elämäntilanne, mielenterveyden haasteet, yksinäisyys, syrjäytyminen tai väkivallan kokemukset voivat lisätä päihteiden ongelmallisen käytön riskiä.</a:t>
            </a:r>
          </a:p>
          <a:p>
            <a:pPr marL="0" indent="0">
              <a:buNone/>
            </a:pPr>
            <a:r>
              <a:rPr lang="fi-FI" sz="1400" dirty="0"/>
              <a:t>Yhteisenä tavoitteena on vahvistaa suojaavia tekijöitä ja vähentää riskitekijöitä mahdollisimman varhain.</a:t>
            </a:r>
          </a:p>
          <a:p>
            <a:pPr marL="0" indent="0">
              <a:buNone/>
            </a:pPr>
            <a:endParaRPr lang="fi-FI" sz="1400" dirty="0"/>
          </a:p>
          <a:p>
            <a:pPr marL="0" indent="0">
              <a:buNone/>
            </a:pPr>
            <a:r>
              <a:rPr lang="fi-FI" sz="1400" b="1" dirty="0"/>
              <a:t>Hyvinvointia edistetään:</a:t>
            </a:r>
          </a:p>
          <a:p>
            <a:pPr lvl="0"/>
            <a:r>
              <a:rPr lang="fi-FI" sz="1400" dirty="0"/>
              <a:t>vahvistamalla lasten, nuorten ja aikuisten voimavaroja</a:t>
            </a:r>
          </a:p>
          <a:p>
            <a:pPr lvl="0"/>
            <a:r>
              <a:rPr lang="fi-FI" sz="1400" dirty="0"/>
              <a:t>lisäämällä osallisuuden ja yhteisöllisyyden kokemuksia</a:t>
            </a:r>
          </a:p>
          <a:p>
            <a:pPr lvl="0"/>
            <a:r>
              <a:rPr lang="fi-FI" sz="1400" dirty="0"/>
              <a:t>ehkäisemällä yksinäisyyttä ja syrjäytymistä</a:t>
            </a:r>
          </a:p>
          <a:p>
            <a:pPr lvl="0"/>
            <a:r>
              <a:rPr lang="fi-FI" sz="1400" dirty="0"/>
              <a:t>vahvistamalla arjen hallintaa ja toimintakykyä</a:t>
            </a:r>
          </a:p>
          <a:p>
            <a:pPr lvl="0"/>
            <a:r>
              <a:rPr lang="fi-FI" sz="1400" dirty="0"/>
              <a:t>tukemalla turvallisia ihmissuhteita ja yhteisöjä</a:t>
            </a:r>
          </a:p>
          <a:p>
            <a:pPr lvl="0"/>
            <a:r>
              <a:rPr lang="fi-FI" sz="1400" dirty="0"/>
              <a:t>vahvistamalla mahdollisuuksia harrastamiseen, liikuntaan ja mielekkääseen vapaa-aikaan</a:t>
            </a:r>
          </a:p>
          <a:p>
            <a:pPr lvl="0"/>
            <a:r>
              <a:rPr lang="fi-FI" sz="1400" dirty="0"/>
              <a:t>lisäämällä matalan kynnyksen kohtaamisia ja tuen mahdollisuuksia</a:t>
            </a:r>
          </a:p>
          <a:p>
            <a:pPr lvl="0"/>
            <a:r>
              <a:rPr lang="fi-FI" sz="1400" dirty="0"/>
              <a:t>vahvistamalla mielenterveyteen liittyvää tietoa ja vähentämällä mielenterveyden ongelmiin liittyviä ennakkoluuloja</a:t>
            </a:r>
          </a:p>
          <a:p>
            <a:pPr lvl="0"/>
            <a:r>
              <a:rPr lang="fi-FI" sz="1400" dirty="0"/>
              <a:t>tunnistamalla huolenaiheita mahdollisimman varhain ja ohjaamalla tarvittaessa palveluihin.</a:t>
            </a:r>
          </a:p>
          <a:p>
            <a:pPr marL="0" indent="0">
              <a:buNone/>
            </a:pPr>
            <a:endParaRPr lang="fi-FI" sz="1400" dirty="0"/>
          </a:p>
          <a:p>
            <a:pPr marL="0" indent="0">
              <a:buNone/>
            </a:pPr>
            <a:endParaRPr lang="fi-FI" sz="700" dirty="0"/>
          </a:p>
        </p:txBody>
      </p:sp>
    </p:spTree>
    <p:extLst>
      <p:ext uri="{BB962C8B-B14F-4D97-AF65-F5344CB8AC3E}">
        <p14:creationId xmlns:p14="http://schemas.microsoft.com/office/powerpoint/2010/main" val="2244392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1384974-221C-CE9A-C20A-A54D7E803751}"/>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68FB818-AAF8-6F4F-7249-8545037B44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39218D17-C15D-FD52-263F-245D0807B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72616D5F-EDC7-ECC1-0ADB-5A8BB8D70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Otsikko 3">
            <a:extLst>
              <a:ext uri="{FF2B5EF4-FFF2-40B4-BE49-F238E27FC236}">
                <a16:creationId xmlns:a16="http://schemas.microsoft.com/office/drawing/2014/main" id="{2F9A0E7B-A428-6C23-ACDD-D345F5E78784}"/>
              </a:ext>
            </a:extLst>
          </p:cNvPr>
          <p:cNvSpPr>
            <a:spLocks noGrp="1"/>
          </p:cNvSpPr>
          <p:nvPr>
            <p:ph type="ctrTitle"/>
          </p:nvPr>
        </p:nvSpPr>
        <p:spPr>
          <a:xfrm>
            <a:off x="1524000" y="1293338"/>
            <a:ext cx="9144000" cy="3274592"/>
          </a:xfrm>
        </p:spPr>
        <p:txBody>
          <a:bodyPr anchor="ctr">
            <a:normAutofit/>
          </a:bodyPr>
          <a:lstStyle/>
          <a:p>
            <a:r>
              <a:rPr lang="fi-FI" sz="4800" dirty="0"/>
              <a:t>3. Tavoitteet ja toimenpiteet </a:t>
            </a:r>
            <a:br>
              <a:rPr lang="fi-FI" sz="4800" dirty="0"/>
            </a:br>
            <a:r>
              <a:rPr lang="fi-FI" sz="4800" dirty="0"/>
              <a:t>vuosille 2026-2029</a:t>
            </a:r>
          </a:p>
        </p:txBody>
      </p:sp>
      <p:cxnSp>
        <p:nvCxnSpPr>
          <p:cNvPr id="16" name="Straight Connector 15">
            <a:extLst>
              <a:ext uri="{FF2B5EF4-FFF2-40B4-BE49-F238E27FC236}">
                <a16:creationId xmlns:a16="http://schemas.microsoft.com/office/drawing/2014/main" id="{924F307A-CB08-F744-45B6-E8DB4E66EA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5610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Sisällön paikkamerkki 4">
            <a:extLst>
              <a:ext uri="{FF2B5EF4-FFF2-40B4-BE49-F238E27FC236}">
                <a16:creationId xmlns:a16="http://schemas.microsoft.com/office/drawing/2014/main" id="{9259B915-84D7-6DCE-DBCF-0B1D371BC362}"/>
              </a:ext>
            </a:extLst>
          </p:cNvPr>
          <p:cNvGraphicFramePr>
            <a:graphicFrameLocks noGrp="1"/>
          </p:cNvGraphicFramePr>
          <p:nvPr>
            <p:ph idx="1"/>
            <p:extLst>
              <p:ext uri="{D42A27DB-BD31-4B8C-83A1-F6EECF244321}">
                <p14:modId xmlns:p14="http://schemas.microsoft.com/office/powerpoint/2010/main" val="1379411257"/>
              </p:ext>
            </p:extLst>
          </p:nvPr>
        </p:nvGraphicFramePr>
        <p:xfrm>
          <a:off x="839724" y="1156171"/>
          <a:ext cx="10512552" cy="4545658"/>
        </p:xfrm>
        <a:graphic>
          <a:graphicData uri="http://schemas.openxmlformats.org/drawingml/2006/table">
            <a:tbl>
              <a:tblPr firstRow="1" bandRow="1">
                <a:tableStyleId>{3B4B98B0-60AC-42C2-AFA5-B58CD77FA1E5}</a:tableStyleId>
              </a:tblPr>
              <a:tblGrid>
                <a:gridCol w="2625852">
                  <a:extLst>
                    <a:ext uri="{9D8B030D-6E8A-4147-A177-3AD203B41FA5}">
                      <a16:colId xmlns:a16="http://schemas.microsoft.com/office/drawing/2014/main" val="4085165529"/>
                    </a:ext>
                  </a:extLst>
                </a:gridCol>
                <a:gridCol w="2628900">
                  <a:extLst>
                    <a:ext uri="{9D8B030D-6E8A-4147-A177-3AD203B41FA5}">
                      <a16:colId xmlns:a16="http://schemas.microsoft.com/office/drawing/2014/main" val="3752705619"/>
                    </a:ext>
                  </a:extLst>
                </a:gridCol>
                <a:gridCol w="2628900">
                  <a:extLst>
                    <a:ext uri="{9D8B030D-6E8A-4147-A177-3AD203B41FA5}">
                      <a16:colId xmlns:a16="http://schemas.microsoft.com/office/drawing/2014/main" val="140415983"/>
                    </a:ext>
                  </a:extLst>
                </a:gridCol>
                <a:gridCol w="2628900">
                  <a:extLst>
                    <a:ext uri="{9D8B030D-6E8A-4147-A177-3AD203B41FA5}">
                      <a16:colId xmlns:a16="http://schemas.microsoft.com/office/drawing/2014/main" val="4070197343"/>
                    </a:ext>
                  </a:extLst>
                </a:gridCol>
              </a:tblGrid>
              <a:tr h="475415">
                <a:tc>
                  <a:txBody>
                    <a:bodyPr/>
                    <a:lstStyle/>
                    <a:p>
                      <a:r>
                        <a:rPr lang="fi-FI" dirty="0"/>
                        <a:t>Kohderyhmä</a:t>
                      </a:r>
                    </a:p>
                  </a:txBody>
                  <a:tcPr/>
                </a:tc>
                <a:tc>
                  <a:txBody>
                    <a:bodyPr/>
                    <a:lstStyle/>
                    <a:p>
                      <a:r>
                        <a:rPr lang="fi-FI" dirty="0"/>
                        <a:t>Tavoite</a:t>
                      </a:r>
                    </a:p>
                  </a:txBody>
                  <a:tcPr/>
                </a:tc>
                <a:tc>
                  <a:txBody>
                    <a:bodyPr/>
                    <a:lstStyle/>
                    <a:p>
                      <a:r>
                        <a:rPr lang="fi-FI" dirty="0"/>
                        <a:t>Toimenpiteet</a:t>
                      </a:r>
                    </a:p>
                  </a:txBody>
                  <a:tcPr/>
                </a:tc>
                <a:tc>
                  <a:txBody>
                    <a:bodyPr/>
                    <a:lstStyle/>
                    <a:p>
                      <a:r>
                        <a:rPr lang="fi-FI" dirty="0"/>
                        <a:t>Mittarit ja seuranta</a:t>
                      </a:r>
                    </a:p>
                  </a:txBody>
                  <a:tcPr>
                    <a:solidFill>
                      <a:schemeClr val="accent2">
                        <a:lumMod val="20000"/>
                        <a:lumOff val="80000"/>
                      </a:schemeClr>
                    </a:solidFill>
                  </a:tcPr>
                </a:tc>
                <a:extLst>
                  <a:ext uri="{0D108BD9-81ED-4DB2-BD59-A6C34878D82A}">
                    <a16:rowId xmlns:a16="http://schemas.microsoft.com/office/drawing/2014/main" val="1693640855"/>
                  </a:ext>
                </a:extLst>
              </a:tr>
              <a:tr h="2194633">
                <a:tc>
                  <a:txBody>
                    <a:bodyPr/>
                    <a:lstStyle/>
                    <a:p>
                      <a:r>
                        <a:rPr lang="fi-FI" sz="1400" b="1" dirty="0"/>
                        <a:t>Lapset ja lapsiperheet</a:t>
                      </a:r>
                    </a:p>
                  </a:txBody>
                  <a:tcPr/>
                </a:tc>
                <a:tc>
                  <a:txBody>
                    <a:bodyPr/>
                    <a:lstStyle/>
                    <a:p>
                      <a:r>
                        <a:rPr lang="fi-FI" sz="1400" dirty="0"/>
                        <a:t>Päihdekasvatuksen  ulottaminen nuorempiin ikäryhmiin</a:t>
                      </a:r>
                    </a:p>
                  </a:txBody>
                  <a:tcPr/>
                </a:tc>
                <a:tc>
                  <a:txBody>
                    <a:bodyPr/>
                    <a:lstStyle/>
                    <a:p>
                      <a:pPr marL="0" indent="0">
                        <a:buFont typeface="Arial" panose="020B0604020202020204" pitchFamily="34" charset="0"/>
                        <a:buNone/>
                      </a:pPr>
                      <a:r>
                        <a:rPr lang="fi-FI" sz="1400" dirty="0"/>
                        <a:t>Yhtenäiset toimintatavat huolen havaitsemiseen ja </a:t>
                      </a:r>
                      <a:r>
                        <a:rPr lang="fi-FI" sz="1400" dirty="0" err="1"/>
                        <a:t>puheeksiottoon</a:t>
                      </a:r>
                      <a:r>
                        <a:rPr lang="fi-FI" sz="1400" dirty="0"/>
                        <a:t> perusopetuksessa ja vapaa-ajan palveluissa</a:t>
                      </a:r>
                    </a:p>
                    <a:p>
                      <a:r>
                        <a:rPr lang="fi-FI" sz="1400" dirty="0"/>
                        <a:t>esim. Salon puuttumismalli</a:t>
                      </a:r>
                    </a:p>
                    <a:p>
                      <a:pPr marL="0" indent="0">
                        <a:buFont typeface="Arial" panose="020B0604020202020204" pitchFamily="34" charset="0"/>
                        <a:buNone/>
                      </a:pPr>
                      <a:endParaRPr lang="fi-FI" sz="1400" dirty="0"/>
                    </a:p>
                  </a:txBody>
                  <a:tcPr/>
                </a:tc>
                <a:tc rowSpan="2">
                  <a:txBody>
                    <a:bodyPr/>
                    <a:lstStyle/>
                    <a:p>
                      <a:r>
                        <a:rPr lang="fi-FI" sz="1400" dirty="0"/>
                        <a:t> </a:t>
                      </a:r>
                    </a:p>
                    <a:p>
                      <a:endParaRPr lang="fi-FI" sz="1400" dirty="0"/>
                    </a:p>
                    <a:p>
                      <a:endParaRPr lang="fi-FI" sz="1400" dirty="0"/>
                    </a:p>
                    <a:p>
                      <a:r>
                        <a:rPr lang="fi-FI" sz="1400" dirty="0"/>
                        <a:t>Kouluterveyskysely 2027 (asenteet, kokeilut, hyvinvointi)</a:t>
                      </a:r>
                    </a:p>
                    <a:p>
                      <a:endParaRPr lang="fi-FI" sz="1400" dirty="0"/>
                    </a:p>
                    <a:p>
                      <a:r>
                        <a:rPr lang="fi-FI" sz="1400" dirty="0" err="1"/>
                        <a:t>Varhan</a:t>
                      </a:r>
                      <a:r>
                        <a:rPr lang="fi-FI" sz="1400" dirty="0"/>
                        <a:t> asiakaskyselyt ja palautteet</a:t>
                      </a:r>
                    </a:p>
                    <a:p>
                      <a:endParaRPr lang="fi-FI" sz="1400" dirty="0"/>
                    </a:p>
                    <a:p>
                      <a:r>
                        <a:rPr lang="fi-FI" sz="1400" dirty="0"/>
                        <a:t>Toimintamallien käyttöönoton eteneminen</a:t>
                      </a:r>
                    </a:p>
                    <a:p>
                      <a:endParaRPr lang="fi-FI" sz="1400" dirty="0"/>
                    </a:p>
                    <a:p>
                      <a:pPr marL="0" indent="0">
                        <a:buFont typeface="Arial" panose="020B0604020202020204" pitchFamily="34" charset="0"/>
                        <a:buNone/>
                      </a:pPr>
                      <a:r>
                        <a:rPr lang="fi-FI" sz="1400" dirty="0"/>
                        <a:t>Toteutuneiden vanhempainiltojen määrä</a:t>
                      </a:r>
                    </a:p>
                  </a:txBody>
                  <a:tcPr>
                    <a:solidFill>
                      <a:schemeClr val="accent2">
                        <a:lumMod val="20000"/>
                        <a:lumOff val="80000"/>
                      </a:schemeClr>
                    </a:solidFill>
                  </a:tcPr>
                </a:tc>
                <a:extLst>
                  <a:ext uri="{0D108BD9-81ED-4DB2-BD59-A6C34878D82A}">
                    <a16:rowId xmlns:a16="http://schemas.microsoft.com/office/drawing/2014/main" val="1846299265"/>
                  </a:ext>
                </a:extLst>
              </a:tr>
              <a:tr h="1875610">
                <a:tc>
                  <a:txBody>
                    <a:bodyPr/>
                    <a:lstStyle/>
                    <a:p>
                      <a:r>
                        <a:rPr lang="fi-FI" sz="1400" b="1" dirty="0"/>
                        <a:t>Lapset ja lapsiperheet</a:t>
                      </a:r>
                    </a:p>
                    <a:p>
                      <a:endParaRPr lang="fi-FI" sz="2000" b="1" dirty="0"/>
                    </a:p>
                  </a:txBody>
                  <a:tcPr/>
                </a:tc>
                <a:tc>
                  <a:txBody>
                    <a:bodyPr/>
                    <a:lstStyle/>
                    <a:p>
                      <a:r>
                        <a:rPr lang="fi-FI" sz="1400" dirty="0"/>
                        <a:t>Mielenterveyden hyvinvoinnin ja turvallisten kasvuympäristöjen vahvistaminen.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i-FI" sz="1400" dirty="0"/>
                        <a:t>Vanhemmuuden tukeminen: tietoiskut, etävanhempainillat ja selkeä viestintä</a:t>
                      </a:r>
                    </a:p>
                    <a:p>
                      <a:endParaRPr lang="fi-FI" sz="1400" dirty="0"/>
                    </a:p>
                  </a:txBody>
                  <a:tcPr/>
                </a:tc>
                <a:tc vMerge="1">
                  <a:txBody>
                    <a:bodyPr/>
                    <a:lstStyle/>
                    <a:p>
                      <a:endParaRPr dirty="0"/>
                    </a:p>
                  </a:txBody>
                  <a:tcPr/>
                </a:tc>
                <a:extLst>
                  <a:ext uri="{0D108BD9-81ED-4DB2-BD59-A6C34878D82A}">
                    <a16:rowId xmlns:a16="http://schemas.microsoft.com/office/drawing/2014/main" val="877281330"/>
                  </a:ext>
                </a:extLst>
              </a:tr>
            </a:tbl>
          </a:graphicData>
        </a:graphic>
      </p:graphicFrame>
    </p:spTree>
    <p:extLst>
      <p:ext uri="{BB962C8B-B14F-4D97-AF65-F5344CB8AC3E}">
        <p14:creationId xmlns:p14="http://schemas.microsoft.com/office/powerpoint/2010/main" val="3083135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B5154-9C6D-EE90-2A5D-F42E2B2D72CC}"/>
            </a:ext>
          </a:extLst>
        </p:cNvPr>
        <p:cNvGrpSpPr/>
        <p:nvPr/>
      </p:nvGrpSpPr>
      <p:grpSpPr>
        <a:xfrm>
          <a:off x="0" y="0"/>
          <a:ext cx="0" cy="0"/>
          <a:chOff x="0" y="0"/>
          <a:chExt cx="0" cy="0"/>
        </a:xfrm>
      </p:grpSpPr>
      <p:graphicFrame>
        <p:nvGraphicFramePr>
          <p:cNvPr id="5" name="Sisällön paikkamerkki 4">
            <a:extLst>
              <a:ext uri="{FF2B5EF4-FFF2-40B4-BE49-F238E27FC236}">
                <a16:creationId xmlns:a16="http://schemas.microsoft.com/office/drawing/2014/main" id="{D4895A72-09B1-EF22-926B-A5612DA0AE15}"/>
              </a:ext>
            </a:extLst>
          </p:cNvPr>
          <p:cNvGraphicFramePr>
            <a:graphicFrameLocks noGrp="1"/>
          </p:cNvGraphicFramePr>
          <p:nvPr>
            <p:ph idx="1"/>
            <p:extLst>
              <p:ext uri="{D42A27DB-BD31-4B8C-83A1-F6EECF244321}">
                <p14:modId xmlns:p14="http://schemas.microsoft.com/office/powerpoint/2010/main" val="1270614966"/>
              </p:ext>
            </p:extLst>
          </p:nvPr>
        </p:nvGraphicFramePr>
        <p:xfrm>
          <a:off x="839724" y="986344"/>
          <a:ext cx="10512552" cy="4885311"/>
        </p:xfrm>
        <a:graphic>
          <a:graphicData uri="http://schemas.openxmlformats.org/drawingml/2006/table">
            <a:tbl>
              <a:tblPr firstRow="1" bandRow="1">
                <a:tableStyleId>{3B4B98B0-60AC-42C2-AFA5-B58CD77FA1E5}</a:tableStyleId>
              </a:tblPr>
              <a:tblGrid>
                <a:gridCol w="2625852">
                  <a:extLst>
                    <a:ext uri="{9D8B030D-6E8A-4147-A177-3AD203B41FA5}">
                      <a16:colId xmlns:a16="http://schemas.microsoft.com/office/drawing/2014/main" val="4085165529"/>
                    </a:ext>
                  </a:extLst>
                </a:gridCol>
                <a:gridCol w="2628900">
                  <a:extLst>
                    <a:ext uri="{9D8B030D-6E8A-4147-A177-3AD203B41FA5}">
                      <a16:colId xmlns:a16="http://schemas.microsoft.com/office/drawing/2014/main" val="3752705619"/>
                    </a:ext>
                  </a:extLst>
                </a:gridCol>
                <a:gridCol w="2628900">
                  <a:extLst>
                    <a:ext uri="{9D8B030D-6E8A-4147-A177-3AD203B41FA5}">
                      <a16:colId xmlns:a16="http://schemas.microsoft.com/office/drawing/2014/main" val="140415983"/>
                    </a:ext>
                  </a:extLst>
                </a:gridCol>
                <a:gridCol w="2628900">
                  <a:extLst>
                    <a:ext uri="{9D8B030D-6E8A-4147-A177-3AD203B41FA5}">
                      <a16:colId xmlns:a16="http://schemas.microsoft.com/office/drawing/2014/main" val="4070197343"/>
                    </a:ext>
                  </a:extLst>
                </a:gridCol>
              </a:tblGrid>
              <a:tr h="615227">
                <a:tc>
                  <a:txBody>
                    <a:bodyPr/>
                    <a:lstStyle/>
                    <a:p>
                      <a:r>
                        <a:rPr lang="fi-FI" dirty="0"/>
                        <a:t>Kohderyhmä</a:t>
                      </a:r>
                    </a:p>
                  </a:txBody>
                  <a:tcPr/>
                </a:tc>
                <a:tc>
                  <a:txBody>
                    <a:bodyPr/>
                    <a:lstStyle/>
                    <a:p>
                      <a:r>
                        <a:rPr lang="fi-FI" dirty="0"/>
                        <a:t>Tavoite</a:t>
                      </a:r>
                    </a:p>
                  </a:txBody>
                  <a:tcPr/>
                </a:tc>
                <a:tc>
                  <a:txBody>
                    <a:bodyPr/>
                    <a:lstStyle/>
                    <a:p>
                      <a:r>
                        <a:rPr lang="fi-FI" dirty="0"/>
                        <a:t>Toimenpiteet</a:t>
                      </a:r>
                    </a:p>
                  </a:txBody>
                  <a:tcPr/>
                </a:tc>
                <a:tc>
                  <a:txBody>
                    <a:bodyPr/>
                    <a:lstStyle/>
                    <a:p>
                      <a:r>
                        <a:rPr lang="fi-FI" dirty="0"/>
                        <a:t>Mittarit ja seuranta</a:t>
                      </a:r>
                    </a:p>
                  </a:txBody>
                  <a:tcPr>
                    <a:solidFill>
                      <a:schemeClr val="accent2">
                        <a:lumMod val="20000"/>
                        <a:lumOff val="80000"/>
                      </a:schemeClr>
                    </a:solidFill>
                  </a:tcPr>
                </a:tc>
                <a:extLst>
                  <a:ext uri="{0D108BD9-81ED-4DB2-BD59-A6C34878D82A}">
                    <a16:rowId xmlns:a16="http://schemas.microsoft.com/office/drawing/2014/main" val="1693640855"/>
                  </a:ext>
                </a:extLst>
              </a:tr>
              <a:tr h="2036533">
                <a:tc>
                  <a:txBody>
                    <a:bodyPr/>
                    <a:lstStyle/>
                    <a:p>
                      <a:r>
                        <a:rPr lang="fi-FI" sz="1400" b="1" dirty="0"/>
                        <a:t>Nuoret ja nuoret aikuiset</a:t>
                      </a:r>
                    </a:p>
                  </a:txBody>
                  <a:tcPr/>
                </a:tc>
                <a:tc>
                  <a:txBody>
                    <a:bodyPr/>
                    <a:lstStyle/>
                    <a:p>
                      <a:r>
                        <a:rPr lang="fi-FI" sz="1400" dirty="0"/>
                        <a:t>Päihdekasvatuksen vahvistaminen ja nuorten riskikäyttäytymisen ehkäisy</a:t>
                      </a:r>
                    </a:p>
                  </a:txBody>
                  <a:tcPr/>
                </a:tc>
                <a:tc>
                  <a:txBody>
                    <a:bodyPr/>
                    <a:lstStyle/>
                    <a:p>
                      <a:r>
                        <a:rPr lang="fi-FI" sz="1400" dirty="0"/>
                        <a:t>Vierailijaluennot (esim. poliisi, kokemusasiantuntijat, järjestöt)</a:t>
                      </a:r>
                      <a:br>
                        <a:rPr lang="fi-FI" sz="1400" dirty="0"/>
                      </a:br>
                      <a:endParaRPr lang="fi-FI" sz="1400" dirty="0"/>
                    </a:p>
                    <a:p>
                      <a:r>
                        <a:rPr lang="fi-FI" sz="1400" dirty="0"/>
                        <a:t>Niko-toiminnan toteuttaminen</a:t>
                      </a:r>
                      <a:br>
                        <a:rPr lang="fi-FI" sz="1400" dirty="0"/>
                      </a:br>
                      <a:endParaRPr lang="fi-FI" sz="1400" dirty="0"/>
                    </a:p>
                    <a:p>
                      <a:r>
                        <a:rPr lang="fi-FI" sz="1400" dirty="0"/>
                        <a:t>Päihteettömyyttä tukevat kampanjat ja viestintä</a:t>
                      </a:r>
                    </a:p>
                  </a:txBody>
                  <a:tcPr/>
                </a:tc>
                <a:tc rowSpan="2">
                  <a:txBody>
                    <a:bodyPr/>
                    <a:lstStyle/>
                    <a:p>
                      <a:endParaRPr lang="fi-FI" sz="1400" dirty="0"/>
                    </a:p>
                    <a:p>
                      <a:endParaRPr lang="fi-FI" sz="1400" dirty="0"/>
                    </a:p>
                    <a:p>
                      <a:endParaRPr lang="fi-FI" sz="1400" dirty="0"/>
                    </a:p>
                    <a:p>
                      <a:endParaRPr lang="fi-FI" sz="1400" dirty="0"/>
                    </a:p>
                    <a:p>
                      <a:endParaRPr lang="fi-FI" sz="1400" dirty="0"/>
                    </a:p>
                    <a:p>
                      <a:endParaRPr lang="fi-FI" sz="1400" dirty="0"/>
                    </a:p>
                    <a:p>
                      <a:r>
                        <a:rPr lang="fi-FI" sz="1400" dirty="0"/>
                        <a:t>Kouluterveyskyselyn tulokset</a:t>
                      </a:r>
                    </a:p>
                    <a:p>
                      <a:endParaRPr lang="fi-FI" sz="1400" dirty="0"/>
                    </a:p>
                    <a:p>
                      <a:r>
                        <a:rPr lang="fi-FI" sz="1400" dirty="0"/>
                        <a:t>Tavoitettujen nuorten määrä</a:t>
                      </a:r>
                    </a:p>
                    <a:p>
                      <a:endParaRPr lang="fi-FI"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fi-FI" sz="1400" dirty="0"/>
                        <a:t>Koettu osallisuus (nuorille suunnatut kyselyt ja palautteet)</a:t>
                      </a:r>
                    </a:p>
                    <a:p>
                      <a:endParaRPr lang="fi-FI" sz="1400" dirty="0"/>
                    </a:p>
                  </a:txBody>
                  <a:tcPr>
                    <a:solidFill>
                      <a:schemeClr val="accent2">
                        <a:lumMod val="20000"/>
                        <a:lumOff val="80000"/>
                      </a:schemeClr>
                    </a:solidFill>
                  </a:tcPr>
                </a:tc>
                <a:extLst>
                  <a:ext uri="{0D108BD9-81ED-4DB2-BD59-A6C34878D82A}">
                    <a16:rowId xmlns:a16="http://schemas.microsoft.com/office/drawing/2014/main" val="1846299265"/>
                  </a:ext>
                </a:extLst>
              </a:tr>
              <a:tr h="2233551">
                <a:tc>
                  <a:txBody>
                    <a:bodyPr/>
                    <a:lstStyle/>
                    <a:p>
                      <a:r>
                        <a:rPr lang="fi-FI" sz="1400" b="1" dirty="0"/>
                        <a:t>Nuoret ja nuoret aikuiset</a:t>
                      </a:r>
                    </a:p>
                    <a:p>
                      <a:endParaRPr lang="fi-FI" sz="2000" b="1" dirty="0"/>
                    </a:p>
                  </a:txBody>
                  <a:tcPr/>
                </a:tc>
                <a:tc>
                  <a:txBody>
                    <a:bodyPr/>
                    <a:lstStyle/>
                    <a:p>
                      <a:r>
                        <a:rPr lang="fi-FI" sz="1400" dirty="0"/>
                        <a:t>Mielen hyvinvoinnin ja osallisuuden vahvistaminen</a:t>
                      </a:r>
                    </a:p>
                  </a:txBody>
                  <a:tcPr/>
                </a:tc>
                <a:tc>
                  <a:txBody>
                    <a:bodyPr/>
                    <a:lstStyle/>
                    <a:p>
                      <a:r>
                        <a:rPr lang="fi-FI" sz="1400" dirty="0"/>
                        <a:t>Avoimet nuorisotilojen illat, matalan kynnyksen kohtaamiset ja jalkautuminen</a:t>
                      </a:r>
                    </a:p>
                    <a:p>
                      <a:endParaRPr lang="fi-FI" sz="1400" dirty="0"/>
                    </a:p>
                    <a:p>
                      <a:r>
                        <a:rPr lang="fi-FI" sz="1400" dirty="0"/>
                        <a:t>Nuorten osallistaminen palvelujen suunnitteluun</a:t>
                      </a:r>
                    </a:p>
                    <a:p>
                      <a:endParaRPr lang="fi-FI" sz="1400" dirty="0"/>
                    </a:p>
                    <a:p>
                      <a:r>
                        <a:rPr lang="fi-FI" sz="1400" dirty="0"/>
                        <a:t>Kutsuntatilaisuuksissa tehtävä hyvinvointityö</a:t>
                      </a:r>
                    </a:p>
                  </a:txBody>
                  <a:tcPr/>
                </a:tc>
                <a:tc vMerge="1">
                  <a:txBody>
                    <a:bodyPr/>
                    <a:lstStyle/>
                    <a:p>
                      <a:endParaRPr lang="fi-FI" sz="1400" dirty="0"/>
                    </a:p>
                  </a:txBody>
                  <a:tcPr/>
                </a:tc>
                <a:extLst>
                  <a:ext uri="{0D108BD9-81ED-4DB2-BD59-A6C34878D82A}">
                    <a16:rowId xmlns:a16="http://schemas.microsoft.com/office/drawing/2014/main" val="877281330"/>
                  </a:ext>
                </a:extLst>
              </a:tr>
            </a:tbl>
          </a:graphicData>
        </a:graphic>
      </p:graphicFrame>
    </p:spTree>
    <p:extLst>
      <p:ext uri="{BB962C8B-B14F-4D97-AF65-F5344CB8AC3E}">
        <p14:creationId xmlns:p14="http://schemas.microsoft.com/office/powerpoint/2010/main" val="4106029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F7821-787E-C949-536B-93E3838BD7DD}"/>
            </a:ext>
          </a:extLst>
        </p:cNvPr>
        <p:cNvGrpSpPr/>
        <p:nvPr/>
      </p:nvGrpSpPr>
      <p:grpSpPr>
        <a:xfrm>
          <a:off x="0" y="0"/>
          <a:ext cx="0" cy="0"/>
          <a:chOff x="0" y="0"/>
          <a:chExt cx="0" cy="0"/>
        </a:xfrm>
      </p:grpSpPr>
      <p:graphicFrame>
        <p:nvGraphicFramePr>
          <p:cNvPr id="5" name="Sisällön paikkamerkki 4">
            <a:extLst>
              <a:ext uri="{FF2B5EF4-FFF2-40B4-BE49-F238E27FC236}">
                <a16:creationId xmlns:a16="http://schemas.microsoft.com/office/drawing/2014/main" id="{7C7A29DF-8136-112D-A1C2-63B4F37DD3C7}"/>
              </a:ext>
            </a:extLst>
          </p:cNvPr>
          <p:cNvGraphicFramePr>
            <a:graphicFrameLocks noGrp="1"/>
          </p:cNvGraphicFramePr>
          <p:nvPr>
            <p:ph idx="1"/>
            <p:extLst>
              <p:ext uri="{D42A27DB-BD31-4B8C-83A1-F6EECF244321}">
                <p14:modId xmlns:p14="http://schemas.microsoft.com/office/powerpoint/2010/main" val="1523484870"/>
              </p:ext>
            </p:extLst>
          </p:nvPr>
        </p:nvGraphicFramePr>
        <p:xfrm>
          <a:off x="839724" y="603504"/>
          <a:ext cx="10512552" cy="2779776"/>
        </p:xfrm>
        <a:graphic>
          <a:graphicData uri="http://schemas.openxmlformats.org/drawingml/2006/table">
            <a:tbl>
              <a:tblPr firstRow="1" bandRow="1">
                <a:tableStyleId>{3B4B98B0-60AC-42C2-AFA5-B58CD77FA1E5}</a:tableStyleId>
              </a:tblPr>
              <a:tblGrid>
                <a:gridCol w="2625852">
                  <a:extLst>
                    <a:ext uri="{9D8B030D-6E8A-4147-A177-3AD203B41FA5}">
                      <a16:colId xmlns:a16="http://schemas.microsoft.com/office/drawing/2014/main" val="4085165529"/>
                    </a:ext>
                  </a:extLst>
                </a:gridCol>
                <a:gridCol w="2628900">
                  <a:extLst>
                    <a:ext uri="{9D8B030D-6E8A-4147-A177-3AD203B41FA5}">
                      <a16:colId xmlns:a16="http://schemas.microsoft.com/office/drawing/2014/main" val="3752705619"/>
                    </a:ext>
                  </a:extLst>
                </a:gridCol>
                <a:gridCol w="2638044">
                  <a:extLst>
                    <a:ext uri="{9D8B030D-6E8A-4147-A177-3AD203B41FA5}">
                      <a16:colId xmlns:a16="http://schemas.microsoft.com/office/drawing/2014/main" val="140415983"/>
                    </a:ext>
                  </a:extLst>
                </a:gridCol>
                <a:gridCol w="2619756">
                  <a:extLst>
                    <a:ext uri="{9D8B030D-6E8A-4147-A177-3AD203B41FA5}">
                      <a16:colId xmlns:a16="http://schemas.microsoft.com/office/drawing/2014/main" val="4070197343"/>
                    </a:ext>
                  </a:extLst>
                </a:gridCol>
              </a:tblGrid>
              <a:tr h="510218">
                <a:tc>
                  <a:txBody>
                    <a:bodyPr/>
                    <a:lstStyle/>
                    <a:p>
                      <a:r>
                        <a:rPr lang="fi-FI" dirty="0"/>
                        <a:t>Kohderyhmä</a:t>
                      </a:r>
                    </a:p>
                  </a:txBody>
                  <a:tcPr/>
                </a:tc>
                <a:tc>
                  <a:txBody>
                    <a:bodyPr/>
                    <a:lstStyle/>
                    <a:p>
                      <a:r>
                        <a:rPr lang="fi-FI" dirty="0"/>
                        <a:t>Tavoite</a:t>
                      </a:r>
                    </a:p>
                  </a:txBody>
                  <a:tcPr/>
                </a:tc>
                <a:tc>
                  <a:txBody>
                    <a:bodyPr/>
                    <a:lstStyle/>
                    <a:p>
                      <a:r>
                        <a:rPr lang="fi-FI" dirty="0"/>
                        <a:t>Toimenpiteet</a:t>
                      </a:r>
                    </a:p>
                  </a:txBody>
                  <a:tcPr/>
                </a:tc>
                <a:tc>
                  <a:txBody>
                    <a:bodyPr/>
                    <a:lstStyle/>
                    <a:p>
                      <a:r>
                        <a:rPr lang="fi-FI" dirty="0"/>
                        <a:t>Mittarit ja seuranta</a:t>
                      </a:r>
                    </a:p>
                  </a:txBody>
                  <a:tcPr>
                    <a:solidFill>
                      <a:schemeClr val="accent2">
                        <a:lumMod val="20000"/>
                        <a:lumOff val="80000"/>
                      </a:schemeClr>
                    </a:solidFill>
                  </a:tcPr>
                </a:tc>
                <a:extLst>
                  <a:ext uri="{0D108BD9-81ED-4DB2-BD59-A6C34878D82A}">
                    <a16:rowId xmlns:a16="http://schemas.microsoft.com/office/drawing/2014/main" val="1693640855"/>
                  </a:ext>
                </a:extLst>
              </a:tr>
              <a:tr h="2269558">
                <a:tc>
                  <a:txBody>
                    <a:bodyPr/>
                    <a:lstStyle/>
                    <a:p>
                      <a:r>
                        <a:rPr lang="fi-FI" sz="1400" b="1" dirty="0"/>
                        <a:t>Työikäiset</a:t>
                      </a:r>
                    </a:p>
                  </a:txBody>
                  <a:tcPr/>
                </a:tc>
                <a:tc>
                  <a:txBody>
                    <a:bodyPr/>
                    <a:lstStyle/>
                    <a:p>
                      <a:r>
                        <a:rPr lang="fi-FI" sz="1400" dirty="0"/>
                        <a:t>Terveellisten elintapojen edistäminen ja elämänhallinnan tukeminen</a:t>
                      </a:r>
                    </a:p>
                  </a:txBody>
                  <a:tcPr/>
                </a:tc>
                <a:tc>
                  <a:txBody>
                    <a:bodyPr/>
                    <a:lstStyle/>
                    <a:p>
                      <a:r>
                        <a:rPr lang="fi-FI" sz="1400" dirty="0"/>
                        <a:t>Avoimet matalan kynnyksen hyvinvointia tukevat ja päihteettömyyttä lisäävät tapahtumat </a:t>
                      </a:r>
                    </a:p>
                    <a:p>
                      <a:endParaRPr lang="fi-FI" sz="1400" dirty="0"/>
                    </a:p>
                    <a:p>
                      <a:r>
                        <a:rPr lang="fi-FI" sz="1400" dirty="0"/>
                        <a:t>Ajantasainen ja saavutettava viestintä</a:t>
                      </a:r>
                    </a:p>
                  </a:txBody>
                  <a:tcPr/>
                </a:tc>
                <a:tc>
                  <a:txBody>
                    <a:bodyPr/>
                    <a:lstStyle/>
                    <a:p>
                      <a:endParaRPr lang="fi-FI" sz="1400" dirty="0"/>
                    </a:p>
                    <a:p>
                      <a:endParaRPr lang="fi-FI" sz="1400" dirty="0"/>
                    </a:p>
                    <a:p>
                      <a:endParaRPr lang="fi-FI" sz="1400" dirty="0"/>
                    </a:p>
                    <a:p>
                      <a:r>
                        <a:rPr lang="fi-FI" sz="1400" dirty="0"/>
                        <a:t>Osallistujamäärät </a:t>
                      </a:r>
                    </a:p>
                    <a:p>
                      <a:endParaRPr lang="fi-FI"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fi-FI" sz="1400" dirty="0"/>
                        <a:t>Palautekyselyt</a:t>
                      </a:r>
                    </a:p>
                  </a:txBody>
                  <a:tcPr>
                    <a:solidFill>
                      <a:schemeClr val="accent2">
                        <a:lumMod val="20000"/>
                        <a:lumOff val="80000"/>
                      </a:schemeClr>
                    </a:solidFill>
                  </a:tcPr>
                </a:tc>
                <a:extLst>
                  <a:ext uri="{0D108BD9-81ED-4DB2-BD59-A6C34878D82A}">
                    <a16:rowId xmlns:a16="http://schemas.microsoft.com/office/drawing/2014/main" val="1846299265"/>
                  </a:ext>
                </a:extLst>
              </a:tr>
            </a:tbl>
          </a:graphicData>
        </a:graphic>
      </p:graphicFrame>
      <p:graphicFrame>
        <p:nvGraphicFramePr>
          <p:cNvPr id="6" name="Sisällön paikkamerkki 4">
            <a:extLst>
              <a:ext uri="{FF2B5EF4-FFF2-40B4-BE49-F238E27FC236}">
                <a16:creationId xmlns:a16="http://schemas.microsoft.com/office/drawing/2014/main" id="{A423403B-7BB6-E0C2-DDA5-0650B91954C1}"/>
              </a:ext>
            </a:extLst>
          </p:cNvPr>
          <p:cNvGraphicFramePr>
            <a:graphicFrameLocks/>
          </p:cNvGraphicFramePr>
          <p:nvPr>
            <p:extLst>
              <p:ext uri="{D42A27DB-BD31-4B8C-83A1-F6EECF244321}">
                <p14:modId xmlns:p14="http://schemas.microsoft.com/office/powerpoint/2010/main" val="2299819207"/>
              </p:ext>
            </p:extLst>
          </p:nvPr>
        </p:nvGraphicFramePr>
        <p:xfrm>
          <a:off x="839724" y="3813048"/>
          <a:ext cx="10512552" cy="2659249"/>
        </p:xfrm>
        <a:graphic>
          <a:graphicData uri="http://schemas.openxmlformats.org/drawingml/2006/table">
            <a:tbl>
              <a:tblPr firstRow="1" bandRow="1">
                <a:tableStyleId>{3B4B98B0-60AC-42C2-AFA5-B58CD77FA1E5}</a:tableStyleId>
              </a:tblPr>
              <a:tblGrid>
                <a:gridCol w="2625852">
                  <a:extLst>
                    <a:ext uri="{9D8B030D-6E8A-4147-A177-3AD203B41FA5}">
                      <a16:colId xmlns:a16="http://schemas.microsoft.com/office/drawing/2014/main" val="4085165529"/>
                    </a:ext>
                  </a:extLst>
                </a:gridCol>
                <a:gridCol w="2628900">
                  <a:extLst>
                    <a:ext uri="{9D8B030D-6E8A-4147-A177-3AD203B41FA5}">
                      <a16:colId xmlns:a16="http://schemas.microsoft.com/office/drawing/2014/main" val="3752705619"/>
                    </a:ext>
                  </a:extLst>
                </a:gridCol>
                <a:gridCol w="2638044">
                  <a:extLst>
                    <a:ext uri="{9D8B030D-6E8A-4147-A177-3AD203B41FA5}">
                      <a16:colId xmlns:a16="http://schemas.microsoft.com/office/drawing/2014/main" val="140415983"/>
                    </a:ext>
                  </a:extLst>
                </a:gridCol>
                <a:gridCol w="2619756">
                  <a:extLst>
                    <a:ext uri="{9D8B030D-6E8A-4147-A177-3AD203B41FA5}">
                      <a16:colId xmlns:a16="http://schemas.microsoft.com/office/drawing/2014/main" val="4070197343"/>
                    </a:ext>
                  </a:extLst>
                </a:gridCol>
              </a:tblGrid>
              <a:tr h="790634">
                <a:tc>
                  <a:txBody>
                    <a:bodyPr/>
                    <a:lstStyle/>
                    <a:p>
                      <a:r>
                        <a:rPr lang="fi-FI" dirty="0"/>
                        <a:t>Kohderyhmä</a:t>
                      </a:r>
                    </a:p>
                  </a:txBody>
                  <a:tcPr/>
                </a:tc>
                <a:tc>
                  <a:txBody>
                    <a:bodyPr/>
                    <a:lstStyle/>
                    <a:p>
                      <a:r>
                        <a:rPr lang="fi-FI" dirty="0"/>
                        <a:t>Tavoite</a:t>
                      </a:r>
                    </a:p>
                  </a:txBody>
                  <a:tcPr/>
                </a:tc>
                <a:tc>
                  <a:txBody>
                    <a:bodyPr/>
                    <a:lstStyle/>
                    <a:p>
                      <a:r>
                        <a:rPr lang="fi-FI" dirty="0"/>
                        <a:t>Toimenpiteet</a:t>
                      </a:r>
                    </a:p>
                  </a:txBody>
                  <a:tcPr/>
                </a:tc>
                <a:tc>
                  <a:txBody>
                    <a:bodyPr/>
                    <a:lstStyle/>
                    <a:p>
                      <a:r>
                        <a:rPr lang="fi-FI" dirty="0"/>
                        <a:t>Mittarit ja seuranta</a:t>
                      </a:r>
                    </a:p>
                  </a:txBody>
                  <a:tcPr>
                    <a:solidFill>
                      <a:schemeClr val="accent2">
                        <a:lumMod val="20000"/>
                        <a:lumOff val="80000"/>
                      </a:schemeClr>
                    </a:solidFill>
                  </a:tcPr>
                </a:tc>
                <a:extLst>
                  <a:ext uri="{0D108BD9-81ED-4DB2-BD59-A6C34878D82A}">
                    <a16:rowId xmlns:a16="http://schemas.microsoft.com/office/drawing/2014/main" val="1693640855"/>
                  </a:ext>
                </a:extLst>
              </a:tr>
              <a:tr h="1868615">
                <a:tc>
                  <a:txBody>
                    <a:bodyPr/>
                    <a:lstStyle/>
                    <a:p>
                      <a:r>
                        <a:rPr lang="fi-FI" sz="1400" b="1" dirty="0"/>
                        <a:t>Ikäihmiset</a:t>
                      </a:r>
                    </a:p>
                    <a:p>
                      <a:endParaRPr lang="fi-FI" sz="2000" b="1" dirty="0"/>
                    </a:p>
                  </a:txBody>
                  <a:tcPr/>
                </a:tc>
                <a:tc>
                  <a:txBody>
                    <a:bodyPr/>
                    <a:lstStyle/>
                    <a:p>
                      <a:r>
                        <a:rPr lang="fi-FI" sz="1400" dirty="0"/>
                        <a:t>Hyvinvoinnin, toimintakyvyn ja päihteettömyyden tukeminen</a:t>
                      </a:r>
                    </a:p>
                  </a:txBody>
                  <a:tcPr/>
                </a:tc>
                <a:tc>
                  <a:txBody>
                    <a:bodyPr/>
                    <a:lstStyle/>
                    <a:p>
                      <a:r>
                        <a:rPr lang="fi-FI" sz="1400" dirty="0"/>
                        <a:t>Lääkkeiden ja alkoholin yhteisvaikutusten riskeistä tiedottaminen </a:t>
                      </a:r>
                    </a:p>
                    <a:p>
                      <a:endParaRPr lang="fi-FI" sz="1400" dirty="0"/>
                    </a:p>
                    <a:p>
                      <a:r>
                        <a:rPr lang="fi-FI" sz="1400" dirty="0"/>
                        <a:t>Matalan kynnyksen yhteisöllinen toiminta</a:t>
                      </a:r>
                    </a:p>
                  </a:txBody>
                  <a:tcPr/>
                </a:tc>
                <a:tc>
                  <a:txBody>
                    <a:bodyPr/>
                    <a:lstStyle/>
                    <a:p>
                      <a:endParaRPr lang="fi-FI" sz="1400" dirty="0"/>
                    </a:p>
                    <a:p>
                      <a:endParaRPr lang="fi-FI" sz="1400" dirty="0"/>
                    </a:p>
                    <a:p>
                      <a:endParaRPr lang="fi-FI" sz="1400" dirty="0"/>
                    </a:p>
                    <a:p>
                      <a:r>
                        <a:rPr lang="fi-FI" sz="1400" dirty="0"/>
                        <a:t>Osallistujamäärät </a:t>
                      </a:r>
                    </a:p>
                    <a:p>
                      <a:endParaRPr lang="fi-FI"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fi-FI" sz="1400" dirty="0"/>
                        <a:t>Palautekyselyt</a:t>
                      </a:r>
                    </a:p>
                    <a:p>
                      <a:endParaRPr lang="fi-FI" sz="1400" dirty="0"/>
                    </a:p>
                  </a:txBody>
                  <a:tcPr>
                    <a:solidFill>
                      <a:schemeClr val="accent2">
                        <a:lumMod val="20000"/>
                        <a:lumOff val="80000"/>
                      </a:schemeClr>
                    </a:solidFill>
                  </a:tcPr>
                </a:tc>
                <a:extLst>
                  <a:ext uri="{0D108BD9-81ED-4DB2-BD59-A6C34878D82A}">
                    <a16:rowId xmlns:a16="http://schemas.microsoft.com/office/drawing/2014/main" val="877281330"/>
                  </a:ext>
                </a:extLst>
              </a:tr>
            </a:tbl>
          </a:graphicData>
        </a:graphic>
      </p:graphicFrame>
    </p:spTree>
    <p:extLst>
      <p:ext uri="{BB962C8B-B14F-4D97-AF65-F5344CB8AC3E}">
        <p14:creationId xmlns:p14="http://schemas.microsoft.com/office/powerpoint/2010/main" val="16348920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DFE7A-486B-F68D-7E36-D4A3A38C5073}"/>
            </a:ext>
          </a:extLst>
        </p:cNvPr>
        <p:cNvGrpSpPr/>
        <p:nvPr/>
      </p:nvGrpSpPr>
      <p:grpSpPr>
        <a:xfrm>
          <a:off x="0" y="0"/>
          <a:ext cx="0" cy="0"/>
          <a:chOff x="0" y="0"/>
          <a:chExt cx="0" cy="0"/>
        </a:xfrm>
      </p:grpSpPr>
      <p:graphicFrame>
        <p:nvGraphicFramePr>
          <p:cNvPr id="5" name="Sisällön paikkamerkki 4">
            <a:extLst>
              <a:ext uri="{FF2B5EF4-FFF2-40B4-BE49-F238E27FC236}">
                <a16:creationId xmlns:a16="http://schemas.microsoft.com/office/drawing/2014/main" id="{ED3510EE-9485-1835-058B-33404061F4C9}"/>
              </a:ext>
            </a:extLst>
          </p:cNvPr>
          <p:cNvGraphicFramePr>
            <a:graphicFrameLocks noGrp="1"/>
          </p:cNvGraphicFramePr>
          <p:nvPr>
            <p:ph idx="1"/>
            <p:extLst>
              <p:ext uri="{D42A27DB-BD31-4B8C-83A1-F6EECF244321}">
                <p14:modId xmlns:p14="http://schemas.microsoft.com/office/powerpoint/2010/main" val="1071199218"/>
              </p:ext>
            </p:extLst>
          </p:nvPr>
        </p:nvGraphicFramePr>
        <p:xfrm>
          <a:off x="839724" y="442180"/>
          <a:ext cx="10512552" cy="5827341"/>
        </p:xfrm>
        <a:graphic>
          <a:graphicData uri="http://schemas.openxmlformats.org/drawingml/2006/table">
            <a:tbl>
              <a:tblPr firstRow="1" bandRow="1">
                <a:tableStyleId>{3B4B98B0-60AC-42C2-AFA5-B58CD77FA1E5}</a:tableStyleId>
              </a:tblPr>
              <a:tblGrid>
                <a:gridCol w="2625852">
                  <a:extLst>
                    <a:ext uri="{9D8B030D-6E8A-4147-A177-3AD203B41FA5}">
                      <a16:colId xmlns:a16="http://schemas.microsoft.com/office/drawing/2014/main" val="4085165529"/>
                    </a:ext>
                  </a:extLst>
                </a:gridCol>
                <a:gridCol w="2628900">
                  <a:extLst>
                    <a:ext uri="{9D8B030D-6E8A-4147-A177-3AD203B41FA5}">
                      <a16:colId xmlns:a16="http://schemas.microsoft.com/office/drawing/2014/main" val="3752705619"/>
                    </a:ext>
                  </a:extLst>
                </a:gridCol>
                <a:gridCol w="2628900">
                  <a:extLst>
                    <a:ext uri="{9D8B030D-6E8A-4147-A177-3AD203B41FA5}">
                      <a16:colId xmlns:a16="http://schemas.microsoft.com/office/drawing/2014/main" val="140415983"/>
                    </a:ext>
                  </a:extLst>
                </a:gridCol>
                <a:gridCol w="2628900">
                  <a:extLst>
                    <a:ext uri="{9D8B030D-6E8A-4147-A177-3AD203B41FA5}">
                      <a16:colId xmlns:a16="http://schemas.microsoft.com/office/drawing/2014/main" val="4070197343"/>
                    </a:ext>
                  </a:extLst>
                </a:gridCol>
              </a:tblGrid>
              <a:tr h="423604">
                <a:tc>
                  <a:txBody>
                    <a:bodyPr/>
                    <a:lstStyle/>
                    <a:p>
                      <a:r>
                        <a:rPr lang="fi-FI" dirty="0"/>
                        <a:t>Kohderyhmä</a:t>
                      </a:r>
                    </a:p>
                  </a:txBody>
                  <a:tcPr/>
                </a:tc>
                <a:tc>
                  <a:txBody>
                    <a:bodyPr/>
                    <a:lstStyle/>
                    <a:p>
                      <a:r>
                        <a:rPr lang="fi-FI" dirty="0"/>
                        <a:t>Tavoite</a:t>
                      </a:r>
                    </a:p>
                  </a:txBody>
                  <a:tcPr/>
                </a:tc>
                <a:tc>
                  <a:txBody>
                    <a:bodyPr/>
                    <a:lstStyle/>
                    <a:p>
                      <a:r>
                        <a:rPr lang="fi-FI" dirty="0"/>
                        <a:t>Toimenpiteet</a:t>
                      </a:r>
                    </a:p>
                  </a:txBody>
                  <a:tcPr/>
                </a:tc>
                <a:tc>
                  <a:txBody>
                    <a:bodyPr/>
                    <a:lstStyle/>
                    <a:p>
                      <a:r>
                        <a:rPr lang="fi-FI" dirty="0"/>
                        <a:t>Mittarit ja seuranta</a:t>
                      </a:r>
                    </a:p>
                  </a:txBody>
                  <a:tcPr>
                    <a:solidFill>
                      <a:schemeClr val="accent2">
                        <a:lumMod val="20000"/>
                        <a:lumOff val="80000"/>
                      </a:schemeClr>
                    </a:solidFill>
                  </a:tcPr>
                </a:tc>
                <a:extLst>
                  <a:ext uri="{0D108BD9-81ED-4DB2-BD59-A6C34878D82A}">
                    <a16:rowId xmlns:a16="http://schemas.microsoft.com/office/drawing/2014/main" val="1693640855"/>
                  </a:ext>
                </a:extLst>
              </a:tr>
              <a:tr h="1317279">
                <a:tc>
                  <a:txBody>
                    <a:bodyPr/>
                    <a:lstStyle/>
                    <a:p>
                      <a:r>
                        <a:rPr lang="fi-FI" sz="1200" b="1" dirty="0"/>
                        <a:t>Kaikki ikäryhmät</a:t>
                      </a:r>
                    </a:p>
                  </a:txBody>
                  <a:tcPr/>
                </a:tc>
                <a:tc>
                  <a:txBody>
                    <a:bodyPr/>
                    <a:lstStyle/>
                    <a:p>
                      <a:r>
                        <a:rPr lang="fi-FI" sz="1200" dirty="0"/>
                        <a:t>Osallisuuden lisääminen ja palvelujen kehittäminen asiakaslähtöisesti</a:t>
                      </a:r>
                    </a:p>
                  </a:txBody>
                  <a:tcPr/>
                </a:tc>
                <a:tc rowSpan="4">
                  <a:txBody>
                    <a:bodyPr/>
                    <a:lstStyle/>
                    <a:p>
                      <a:endParaRPr lang="fi-FI" sz="1200" dirty="0"/>
                    </a:p>
                    <a:p>
                      <a:endParaRPr lang="fi-FI" sz="1200" dirty="0"/>
                    </a:p>
                    <a:p>
                      <a:endParaRPr lang="fi-FI" sz="1200" dirty="0"/>
                    </a:p>
                    <a:p>
                      <a:r>
                        <a:rPr lang="fi-FI" sz="1200" dirty="0"/>
                        <a:t>Toiminnan kehittäminen kuntalaisten mielipiteet huomioiden</a:t>
                      </a:r>
                    </a:p>
                    <a:p>
                      <a:endParaRPr lang="fi-FI" sz="1200" dirty="0"/>
                    </a:p>
                    <a:p>
                      <a:r>
                        <a:rPr lang="fi-FI" sz="1200" dirty="0"/>
                        <a:t>Kohderyhmien mukaan räätälöity monikanavainen viestintä ja tiedottaminen</a:t>
                      </a:r>
                    </a:p>
                    <a:p>
                      <a:endParaRPr lang="fi-FI" sz="1200" dirty="0"/>
                    </a:p>
                    <a:p>
                      <a:r>
                        <a:rPr lang="fi-FI" sz="1200" dirty="0"/>
                        <a:t>Yhteisölliset matalan kynnyksen tapahtumat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fi-FI"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fi-FI" sz="1200" dirty="0"/>
                        <a:t>Luontoretket ja liikunnalliset hyvinvointitapahtumat</a:t>
                      </a:r>
                    </a:p>
                    <a:p>
                      <a:endParaRPr lang="fi-FI" sz="1200" dirty="0"/>
                    </a:p>
                    <a:p>
                      <a:r>
                        <a:rPr lang="fi-FI" sz="1200" dirty="0"/>
                        <a:t>Yhteistyö kolmannen sektorin kanssa</a:t>
                      </a:r>
                    </a:p>
                    <a:p>
                      <a:endParaRPr lang="fi-FI" sz="1200" dirty="0"/>
                    </a:p>
                    <a:p>
                      <a:r>
                        <a:rPr lang="fi-FI" sz="1200" dirty="0"/>
                        <a:t>Kokemusasiantuntijoiden puheenvuorot</a:t>
                      </a:r>
                    </a:p>
                    <a:p>
                      <a:endParaRPr lang="fi-FI" sz="1200" dirty="0"/>
                    </a:p>
                  </a:txBody>
                  <a:tcPr/>
                </a:tc>
                <a:tc rowSpan="4">
                  <a:txBody>
                    <a:bodyPr/>
                    <a:lstStyle/>
                    <a:p>
                      <a:pPr lvl="0"/>
                      <a:endParaRPr lang="fi-FI" sz="1200" kern="1200" dirty="0">
                        <a:solidFill>
                          <a:schemeClr val="tx1"/>
                        </a:solidFill>
                        <a:effectLst/>
                        <a:latin typeface="+mn-lt"/>
                        <a:ea typeface="+mn-ea"/>
                        <a:cs typeface="+mn-cs"/>
                      </a:endParaRPr>
                    </a:p>
                    <a:p>
                      <a:pPr lvl="0"/>
                      <a:endParaRPr lang="fi-FI" sz="1200" kern="1200" dirty="0">
                        <a:solidFill>
                          <a:schemeClr val="tx1"/>
                        </a:solidFill>
                        <a:effectLst/>
                        <a:latin typeface="+mn-lt"/>
                        <a:ea typeface="+mn-ea"/>
                        <a:cs typeface="+mn-cs"/>
                      </a:endParaRPr>
                    </a:p>
                    <a:p>
                      <a:pPr lvl="0"/>
                      <a:endParaRPr lang="fi-FI" sz="1200" kern="1200" dirty="0">
                        <a:solidFill>
                          <a:schemeClr val="tx1"/>
                        </a:solidFill>
                        <a:effectLst/>
                        <a:latin typeface="+mn-lt"/>
                        <a:ea typeface="+mn-ea"/>
                        <a:cs typeface="+mn-cs"/>
                      </a:endParaRPr>
                    </a:p>
                    <a:p>
                      <a:pPr lvl="0"/>
                      <a:endParaRPr lang="fi-FI" sz="1200" kern="1200" dirty="0">
                        <a:solidFill>
                          <a:schemeClr val="tx1"/>
                        </a:solidFill>
                        <a:effectLst/>
                        <a:latin typeface="+mn-lt"/>
                        <a:ea typeface="+mn-ea"/>
                        <a:cs typeface="+mn-cs"/>
                      </a:endParaRPr>
                    </a:p>
                    <a:p>
                      <a:pPr lvl="0"/>
                      <a:endParaRPr lang="fi-FI" sz="1200" kern="1200" dirty="0">
                        <a:solidFill>
                          <a:schemeClr val="tx1"/>
                        </a:solidFill>
                        <a:effectLst/>
                        <a:latin typeface="+mn-lt"/>
                        <a:ea typeface="+mn-ea"/>
                        <a:cs typeface="+mn-cs"/>
                      </a:endParaRPr>
                    </a:p>
                    <a:p>
                      <a:pPr lvl="0"/>
                      <a:endParaRPr lang="fi-FI" sz="1200" kern="1200" dirty="0">
                        <a:solidFill>
                          <a:schemeClr val="tx1"/>
                        </a:solidFill>
                        <a:effectLst/>
                        <a:latin typeface="+mn-lt"/>
                        <a:ea typeface="+mn-ea"/>
                        <a:cs typeface="+mn-cs"/>
                      </a:endParaRPr>
                    </a:p>
                    <a:p>
                      <a:pPr lvl="0"/>
                      <a:endParaRPr lang="fi-FI" sz="1200" kern="1200" dirty="0">
                        <a:solidFill>
                          <a:schemeClr val="tx1"/>
                        </a:solidFill>
                        <a:effectLst/>
                        <a:latin typeface="+mn-lt"/>
                        <a:ea typeface="+mn-ea"/>
                        <a:cs typeface="+mn-cs"/>
                      </a:endParaRPr>
                    </a:p>
                    <a:p>
                      <a:pPr lvl="0"/>
                      <a:endParaRPr lang="fi-FI" sz="1200" kern="1200" dirty="0">
                        <a:solidFill>
                          <a:schemeClr val="tx1"/>
                        </a:solidFill>
                        <a:effectLst/>
                        <a:latin typeface="+mn-lt"/>
                        <a:ea typeface="+mn-ea"/>
                        <a:cs typeface="+mn-cs"/>
                      </a:endParaRPr>
                    </a:p>
                    <a:p>
                      <a:pPr lvl="0"/>
                      <a:endParaRPr lang="fi-FI" sz="1200" kern="1200" dirty="0">
                        <a:solidFill>
                          <a:schemeClr val="tx1"/>
                        </a:solidFill>
                        <a:effectLst/>
                        <a:latin typeface="+mn-lt"/>
                        <a:ea typeface="+mn-ea"/>
                        <a:cs typeface="+mn-cs"/>
                      </a:endParaRPr>
                    </a:p>
                    <a:p>
                      <a:pPr lvl="0"/>
                      <a:r>
                        <a:rPr lang="fi-FI" sz="1200" kern="1200" dirty="0">
                          <a:solidFill>
                            <a:schemeClr val="tx1"/>
                          </a:solidFill>
                          <a:effectLst/>
                          <a:latin typeface="+mn-lt"/>
                          <a:ea typeface="+mn-ea"/>
                          <a:cs typeface="+mn-cs"/>
                        </a:rPr>
                        <a:t>Osallistujamäärät</a:t>
                      </a:r>
                    </a:p>
                    <a:p>
                      <a:pPr lvl="0"/>
                      <a:endParaRPr lang="fi-FI" sz="1200" kern="1200" dirty="0">
                        <a:solidFill>
                          <a:schemeClr val="tx1"/>
                        </a:solidFill>
                        <a:effectLst/>
                        <a:latin typeface="+mn-lt"/>
                        <a:ea typeface="+mn-ea"/>
                        <a:cs typeface="+mn-cs"/>
                      </a:endParaRPr>
                    </a:p>
                    <a:p>
                      <a:pPr lvl="0"/>
                      <a:r>
                        <a:rPr lang="fi-FI" sz="1200" kern="1200" dirty="0">
                          <a:solidFill>
                            <a:schemeClr val="tx1"/>
                          </a:solidFill>
                          <a:effectLst/>
                          <a:latin typeface="+mn-lt"/>
                          <a:ea typeface="+mn-ea"/>
                          <a:cs typeface="+mn-cs"/>
                        </a:rPr>
                        <a:t>Asiakaspalautteet ja kokemukset</a:t>
                      </a:r>
                    </a:p>
                    <a:p>
                      <a:pPr lvl="0"/>
                      <a:endParaRPr lang="fi-FI" sz="1200" kern="1200" dirty="0">
                        <a:solidFill>
                          <a:schemeClr val="tx1"/>
                        </a:solidFill>
                        <a:effectLst/>
                        <a:latin typeface="+mn-lt"/>
                        <a:ea typeface="+mn-ea"/>
                        <a:cs typeface="+mn-cs"/>
                      </a:endParaRPr>
                    </a:p>
                    <a:p>
                      <a:pPr lvl="0"/>
                      <a:r>
                        <a:rPr lang="fi-FI" sz="1200" kern="1200" dirty="0">
                          <a:solidFill>
                            <a:schemeClr val="tx1"/>
                          </a:solidFill>
                          <a:effectLst/>
                          <a:latin typeface="+mn-lt"/>
                          <a:ea typeface="+mn-ea"/>
                          <a:cs typeface="+mn-cs"/>
                        </a:rPr>
                        <a:t>Toiminnan määrä</a:t>
                      </a:r>
                    </a:p>
                    <a:p>
                      <a:pPr lvl="0"/>
                      <a:endParaRPr lang="fi-FI" sz="1200" kern="1200" dirty="0">
                        <a:solidFill>
                          <a:schemeClr val="tx1"/>
                        </a:solidFill>
                        <a:effectLst/>
                        <a:latin typeface="+mn-lt"/>
                        <a:ea typeface="+mn-ea"/>
                        <a:cs typeface="+mn-cs"/>
                      </a:endParaRPr>
                    </a:p>
                    <a:p>
                      <a:r>
                        <a:rPr lang="fi-FI" sz="1200" kern="1200" dirty="0">
                          <a:solidFill>
                            <a:schemeClr val="tx1"/>
                          </a:solidFill>
                          <a:effectLst/>
                          <a:latin typeface="+mn-lt"/>
                          <a:ea typeface="+mn-ea"/>
                          <a:cs typeface="+mn-cs"/>
                        </a:rPr>
                        <a:t>Yhteistyöverkoston palaute</a:t>
                      </a:r>
                      <a:endParaRPr lang="fi-FI" sz="1000" dirty="0"/>
                    </a:p>
                  </a:txBody>
                  <a:tcPr>
                    <a:solidFill>
                      <a:schemeClr val="accent2">
                        <a:lumMod val="20000"/>
                        <a:lumOff val="80000"/>
                      </a:schemeClr>
                    </a:solidFill>
                  </a:tcPr>
                </a:tc>
                <a:extLst>
                  <a:ext uri="{0D108BD9-81ED-4DB2-BD59-A6C34878D82A}">
                    <a16:rowId xmlns:a16="http://schemas.microsoft.com/office/drawing/2014/main" val="1846299265"/>
                  </a:ext>
                </a:extLst>
              </a:tr>
              <a:tr h="1225301">
                <a:tc>
                  <a:txBody>
                    <a:bodyPr/>
                    <a:lstStyle/>
                    <a:p>
                      <a:r>
                        <a:rPr lang="fi-FI" sz="1200" b="1" dirty="0"/>
                        <a:t>Kaikki ikäryhmät</a:t>
                      </a:r>
                    </a:p>
                    <a:p>
                      <a:endParaRPr lang="fi-FI" sz="1200" b="1" dirty="0"/>
                    </a:p>
                  </a:txBody>
                  <a:tcPr/>
                </a:tc>
                <a:tc>
                  <a:txBody>
                    <a:bodyPr/>
                    <a:lstStyle/>
                    <a:p>
                      <a:r>
                        <a:rPr lang="fi-FI" sz="1200" dirty="0"/>
                        <a:t>Yksinäisyyden vähentäminen ja syrjäytymisen ehkäisy</a:t>
                      </a:r>
                    </a:p>
                  </a:txBody>
                  <a:tcPr/>
                </a:tc>
                <a:tc vMerge="1">
                  <a:txBody>
                    <a:bodyPr/>
                    <a:lstStyle/>
                    <a:p>
                      <a:endParaRPr/>
                    </a:p>
                  </a:txBody>
                  <a:tcPr/>
                </a:tc>
                <a:tc vMerge="1">
                  <a:txBody>
                    <a:bodyPr/>
                    <a:lstStyle/>
                    <a:p>
                      <a:endParaRPr/>
                    </a:p>
                  </a:txBody>
                  <a:tcPr>
                    <a:solidFill>
                      <a:schemeClr val="accent2">
                        <a:lumMod val="20000"/>
                        <a:lumOff val="80000"/>
                      </a:schemeClr>
                    </a:solidFill>
                  </a:tcPr>
                </a:tc>
                <a:extLst>
                  <a:ext uri="{0D108BD9-81ED-4DB2-BD59-A6C34878D82A}">
                    <a16:rowId xmlns:a16="http://schemas.microsoft.com/office/drawing/2014/main" val="877281330"/>
                  </a:ext>
                </a:extLst>
              </a:tr>
              <a:tr h="1341220">
                <a:tc>
                  <a:txBody>
                    <a:bodyPr/>
                    <a:lstStyle/>
                    <a:p>
                      <a:r>
                        <a:rPr lang="fi-FI" sz="1200" b="1" dirty="0"/>
                        <a:t>Kaikki ikäryhmät</a:t>
                      </a:r>
                    </a:p>
                    <a:p>
                      <a:endParaRPr lang="fi-FI" sz="1200" b="1" dirty="0"/>
                    </a:p>
                  </a:txBody>
                  <a:tcPr/>
                </a:tc>
                <a:tc>
                  <a:txBody>
                    <a:bodyPr/>
                    <a:lstStyle/>
                    <a:p>
                      <a:r>
                        <a:rPr lang="fi-FI" sz="1200" dirty="0"/>
                        <a:t>Palvelutiedon parantaminen ja saavutettavuus</a:t>
                      </a:r>
                    </a:p>
                  </a:txBody>
                  <a:tcPr/>
                </a:tc>
                <a:tc vMerge="1">
                  <a:txBody>
                    <a:bodyPr/>
                    <a:lstStyle/>
                    <a:p>
                      <a:endParaRPr lang="fi-FI" sz="1200" dirty="0"/>
                    </a:p>
                  </a:txBody>
                  <a:tcPr/>
                </a:tc>
                <a:tc vMerge="1">
                  <a:txBody>
                    <a:bodyPr/>
                    <a:lstStyle/>
                    <a:p>
                      <a:endParaRPr lang="fi-FI" sz="1200" dirty="0"/>
                    </a:p>
                  </a:txBody>
                  <a:tcPr>
                    <a:solidFill>
                      <a:schemeClr val="accent2">
                        <a:lumMod val="20000"/>
                        <a:lumOff val="80000"/>
                      </a:schemeClr>
                    </a:solidFill>
                  </a:tcPr>
                </a:tc>
                <a:extLst>
                  <a:ext uri="{0D108BD9-81ED-4DB2-BD59-A6C34878D82A}">
                    <a16:rowId xmlns:a16="http://schemas.microsoft.com/office/drawing/2014/main" val="2144709745"/>
                  </a:ext>
                </a:extLst>
              </a:tr>
              <a:tr h="1519937">
                <a:tc>
                  <a:txBody>
                    <a:bodyPr/>
                    <a:lstStyle/>
                    <a:p>
                      <a:r>
                        <a:rPr lang="fi-FI" sz="1200" b="1" dirty="0"/>
                        <a:t>Kaikki ikäryhmät</a:t>
                      </a:r>
                    </a:p>
                    <a:p>
                      <a:endParaRPr lang="fi-FI" sz="1200" b="1" dirty="0"/>
                    </a:p>
                  </a:txBody>
                  <a:tcPr/>
                </a:tc>
                <a:tc>
                  <a:txBody>
                    <a:bodyPr/>
                    <a:lstStyle/>
                    <a:p>
                      <a:r>
                        <a:rPr lang="fi-FI" sz="1200" dirty="0"/>
                        <a:t>Oman elämänhallinnan vahvistaminen</a:t>
                      </a:r>
                    </a:p>
                  </a:txBody>
                  <a:tcPr/>
                </a:tc>
                <a:tc vMerge="1">
                  <a:txBody>
                    <a:bodyPr/>
                    <a:lstStyle/>
                    <a:p>
                      <a:endParaRPr dirty="0"/>
                    </a:p>
                  </a:txBody>
                  <a:tcPr/>
                </a:tc>
                <a:tc vMerge="1">
                  <a:txBody>
                    <a:bodyPr/>
                    <a:lstStyle/>
                    <a:p>
                      <a:endParaRPr lang="fi-FI" sz="1200" dirty="0"/>
                    </a:p>
                  </a:txBody>
                  <a:tcPr>
                    <a:solidFill>
                      <a:schemeClr val="accent2">
                        <a:lumMod val="20000"/>
                        <a:lumOff val="80000"/>
                      </a:schemeClr>
                    </a:solidFill>
                  </a:tcPr>
                </a:tc>
                <a:extLst>
                  <a:ext uri="{0D108BD9-81ED-4DB2-BD59-A6C34878D82A}">
                    <a16:rowId xmlns:a16="http://schemas.microsoft.com/office/drawing/2014/main" val="3147835512"/>
                  </a:ext>
                </a:extLst>
              </a:tr>
            </a:tbl>
          </a:graphicData>
        </a:graphic>
      </p:graphicFrame>
    </p:spTree>
    <p:extLst>
      <p:ext uri="{BB962C8B-B14F-4D97-AF65-F5344CB8AC3E}">
        <p14:creationId xmlns:p14="http://schemas.microsoft.com/office/powerpoint/2010/main" val="2947711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7" name="Straight Connector 86">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Sisällön paikkamerkki 3">
            <a:extLst>
              <a:ext uri="{FF2B5EF4-FFF2-40B4-BE49-F238E27FC236}">
                <a16:creationId xmlns:a16="http://schemas.microsoft.com/office/drawing/2014/main" id="{2FECF9F8-F995-D2EE-2624-D9BBE3170085}"/>
              </a:ext>
            </a:extLst>
          </p:cNvPr>
          <p:cNvSpPr>
            <a:spLocks noGrp="1"/>
          </p:cNvSpPr>
          <p:nvPr>
            <p:ph sz="half" idx="1"/>
          </p:nvPr>
        </p:nvSpPr>
        <p:spPr>
          <a:xfrm>
            <a:off x="213359" y="1152149"/>
            <a:ext cx="6767543" cy="5451852"/>
          </a:xfrm>
        </p:spPr>
        <p:txBody>
          <a:bodyPr vert="horz" lIns="91440" tIns="45720" rIns="91440" bIns="45720" rtlCol="0">
            <a:normAutofit/>
          </a:bodyPr>
          <a:lstStyle/>
          <a:p>
            <a:pPr marL="0" indent="0" algn="just">
              <a:buNone/>
            </a:pPr>
            <a:r>
              <a:rPr lang="en-US" sz="1400" dirty="0" err="1"/>
              <a:t>Tavoitteiden</a:t>
            </a:r>
            <a:r>
              <a:rPr lang="en-US" sz="1400" dirty="0"/>
              <a:t> </a:t>
            </a:r>
            <a:r>
              <a:rPr lang="en-US" sz="1400" dirty="0" err="1"/>
              <a:t>toteutumista</a:t>
            </a:r>
            <a:r>
              <a:rPr lang="en-US" sz="1400" dirty="0"/>
              <a:t> </a:t>
            </a:r>
            <a:r>
              <a:rPr lang="en-US" sz="1400" dirty="0" err="1"/>
              <a:t>arvioidaan</a:t>
            </a:r>
            <a:r>
              <a:rPr lang="en-US" sz="1400" dirty="0"/>
              <a:t> </a:t>
            </a:r>
            <a:r>
              <a:rPr lang="en-US" sz="1400" dirty="0" err="1"/>
              <a:t>vuosittain</a:t>
            </a:r>
            <a:r>
              <a:rPr lang="en-US" sz="1400" dirty="0"/>
              <a:t> </a:t>
            </a:r>
            <a:r>
              <a:rPr lang="en-US" sz="1400" dirty="0" err="1"/>
              <a:t>osana</a:t>
            </a:r>
            <a:r>
              <a:rPr lang="en-US" sz="1400" dirty="0"/>
              <a:t> </a:t>
            </a:r>
            <a:r>
              <a:rPr lang="en-US" sz="1400" dirty="0" err="1"/>
              <a:t>ehkäisevän</a:t>
            </a:r>
            <a:r>
              <a:rPr lang="en-US" sz="1400" dirty="0"/>
              <a:t> </a:t>
            </a:r>
            <a:r>
              <a:rPr lang="en-US" sz="1400" dirty="0" err="1"/>
              <a:t>päihdetyön</a:t>
            </a:r>
            <a:r>
              <a:rPr lang="en-US" sz="1400" dirty="0"/>
              <a:t> </a:t>
            </a:r>
            <a:r>
              <a:rPr lang="en-US" sz="1400" dirty="0" err="1"/>
              <a:t>seurantaa</a:t>
            </a:r>
            <a:r>
              <a:rPr lang="en-US" sz="1400" dirty="0"/>
              <a:t> ja </a:t>
            </a:r>
            <a:r>
              <a:rPr lang="en-US" sz="1400" dirty="0" err="1"/>
              <a:t>raportointia</a:t>
            </a:r>
            <a:r>
              <a:rPr lang="en-US" sz="1400" dirty="0"/>
              <a:t>. </a:t>
            </a:r>
            <a:r>
              <a:rPr lang="en-US" sz="1400" dirty="0" err="1"/>
              <a:t>Arvioinnin</a:t>
            </a:r>
            <a:r>
              <a:rPr lang="en-US" sz="1400" dirty="0"/>
              <a:t> </a:t>
            </a:r>
            <a:r>
              <a:rPr lang="en-US" sz="1400" dirty="0" err="1"/>
              <a:t>avulla</a:t>
            </a:r>
            <a:r>
              <a:rPr lang="en-US" sz="1400" dirty="0"/>
              <a:t> </a:t>
            </a:r>
            <a:r>
              <a:rPr lang="en-US" sz="1400" dirty="0" err="1"/>
              <a:t>tarkastellaan</a:t>
            </a:r>
            <a:r>
              <a:rPr lang="en-US" sz="1400" dirty="0"/>
              <a:t>, </a:t>
            </a:r>
            <a:r>
              <a:rPr lang="en-US" sz="1400" dirty="0" err="1"/>
              <a:t>missä</a:t>
            </a:r>
            <a:r>
              <a:rPr lang="en-US" sz="1400" dirty="0"/>
              <a:t> </a:t>
            </a:r>
            <a:r>
              <a:rPr lang="en-US" sz="1400" dirty="0" err="1"/>
              <a:t>määrin</a:t>
            </a:r>
            <a:r>
              <a:rPr lang="en-US" sz="1400" dirty="0"/>
              <a:t> </a:t>
            </a:r>
            <a:r>
              <a:rPr lang="en-US" sz="1400" dirty="0" err="1"/>
              <a:t>toimenpiteet</a:t>
            </a:r>
            <a:r>
              <a:rPr lang="en-US" sz="1400" dirty="0"/>
              <a:t> </a:t>
            </a:r>
            <a:r>
              <a:rPr lang="en-US" sz="1400" dirty="0" err="1"/>
              <a:t>ovat</a:t>
            </a:r>
            <a:r>
              <a:rPr lang="en-US" sz="1400" dirty="0"/>
              <a:t> </a:t>
            </a:r>
            <a:r>
              <a:rPr lang="en-US" sz="1400" dirty="0" err="1"/>
              <a:t>edenneet</a:t>
            </a:r>
            <a:r>
              <a:rPr lang="en-US" sz="1400" dirty="0"/>
              <a:t>, </a:t>
            </a:r>
            <a:r>
              <a:rPr lang="en-US" sz="1400" dirty="0" err="1"/>
              <a:t>mitä</a:t>
            </a:r>
            <a:r>
              <a:rPr lang="en-US" sz="1400" dirty="0"/>
              <a:t> </a:t>
            </a:r>
            <a:r>
              <a:rPr lang="en-US" sz="1400" dirty="0" err="1"/>
              <a:t>vaikutuksia</a:t>
            </a:r>
            <a:r>
              <a:rPr lang="en-US" sz="1400" dirty="0"/>
              <a:t> </a:t>
            </a:r>
            <a:r>
              <a:rPr lang="en-US" sz="1400" dirty="0" err="1"/>
              <a:t>niillä</a:t>
            </a:r>
            <a:r>
              <a:rPr lang="en-US" sz="1400" dirty="0"/>
              <a:t> on </a:t>
            </a:r>
            <a:r>
              <a:rPr lang="en-US" sz="1400" dirty="0" err="1"/>
              <a:t>ollut</a:t>
            </a:r>
            <a:r>
              <a:rPr lang="en-US" sz="1400" dirty="0"/>
              <a:t> ja </a:t>
            </a:r>
            <a:r>
              <a:rPr lang="en-US" sz="1400" dirty="0" err="1"/>
              <a:t>mihin</a:t>
            </a:r>
            <a:r>
              <a:rPr lang="en-US" sz="1400" dirty="0"/>
              <a:t> </a:t>
            </a:r>
            <a:r>
              <a:rPr lang="en-US" sz="1400" dirty="0" err="1"/>
              <a:t>työssä</a:t>
            </a:r>
            <a:r>
              <a:rPr lang="en-US" sz="1400" dirty="0"/>
              <a:t> </a:t>
            </a:r>
            <a:r>
              <a:rPr lang="en-US" sz="1400" dirty="0" err="1"/>
              <a:t>tulee</a:t>
            </a:r>
            <a:r>
              <a:rPr lang="en-US" sz="1400" dirty="0"/>
              <a:t> </a:t>
            </a:r>
            <a:r>
              <a:rPr lang="en-US" sz="1400" dirty="0" err="1"/>
              <a:t>seuraavaksi</a:t>
            </a:r>
            <a:r>
              <a:rPr lang="en-US" sz="1400" dirty="0"/>
              <a:t> </a:t>
            </a:r>
            <a:r>
              <a:rPr lang="en-US" sz="1400" dirty="0" err="1"/>
              <a:t>keskittyä</a:t>
            </a:r>
            <a:r>
              <a:rPr lang="en-US" sz="1400" dirty="0"/>
              <a:t>.</a:t>
            </a:r>
          </a:p>
          <a:p>
            <a:pPr marL="0" indent="0" algn="just">
              <a:buNone/>
            </a:pPr>
            <a:r>
              <a:rPr lang="en-US" sz="1400" dirty="0" err="1"/>
              <a:t>Arviointi</a:t>
            </a:r>
            <a:r>
              <a:rPr lang="en-US" sz="1400" dirty="0"/>
              <a:t> </a:t>
            </a:r>
            <a:r>
              <a:rPr lang="en-US" sz="1400" dirty="0" err="1"/>
              <a:t>perustuu</a:t>
            </a:r>
            <a:r>
              <a:rPr lang="en-US" sz="1400" dirty="0"/>
              <a:t> mm.</a:t>
            </a:r>
          </a:p>
          <a:p>
            <a:pPr algn="just"/>
            <a:r>
              <a:rPr lang="en-US" sz="1400" dirty="0" err="1"/>
              <a:t>käytössä</a:t>
            </a:r>
            <a:r>
              <a:rPr lang="en-US" sz="1400" dirty="0"/>
              <a:t> </a:t>
            </a:r>
            <a:r>
              <a:rPr lang="en-US" sz="1400" dirty="0" err="1"/>
              <a:t>oleviin</a:t>
            </a:r>
            <a:r>
              <a:rPr lang="en-US" sz="1400" dirty="0"/>
              <a:t> </a:t>
            </a:r>
            <a:r>
              <a:rPr lang="en-US" sz="1400" dirty="0" err="1"/>
              <a:t>mittareihin</a:t>
            </a:r>
            <a:r>
              <a:rPr lang="en-US" sz="1400" dirty="0"/>
              <a:t> (</a:t>
            </a:r>
            <a:r>
              <a:rPr lang="en-US" sz="1400" dirty="0" err="1"/>
              <a:t>kyselyt</a:t>
            </a:r>
            <a:r>
              <a:rPr lang="en-US" sz="1400" dirty="0"/>
              <a:t>, </a:t>
            </a:r>
            <a:r>
              <a:rPr lang="en-US" sz="1400" dirty="0" err="1"/>
              <a:t>palautteet</a:t>
            </a:r>
            <a:r>
              <a:rPr lang="en-US" sz="1400" dirty="0"/>
              <a:t>, </a:t>
            </a:r>
            <a:r>
              <a:rPr lang="en-US" sz="1400" dirty="0" err="1"/>
              <a:t>tilastotiedot</a:t>
            </a:r>
            <a:r>
              <a:rPr lang="en-US" sz="1400" dirty="0"/>
              <a:t>) </a:t>
            </a:r>
          </a:p>
          <a:p>
            <a:pPr algn="just"/>
            <a:r>
              <a:rPr lang="en-US" sz="1400" dirty="0" err="1"/>
              <a:t>toimijoiden</a:t>
            </a:r>
            <a:r>
              <a:rPr lang="en-US" sz="1400" dirty="0"/>
              <a:t> </a:t>
            </a:r>
            <a:r>
              <a:rPr lang="en-US" sz="1400" dirty="0" err="1"/>
              <a:t>itsearvioihin</a:t>
            </a:r>
            <a:r>
              <a:rPr lang="en-US" sz="1400" dirty="0"/>
              <a:t> </a:t>
            </a:r>
          </a:p>
          <a:p>
            <a:pPr algn="just"/>
            <a:r>
              <a:rPr lang="en-US" sz="1400" dirty="0" err="1"/>
              <a:t>lasten</a:t>
            </a:r>
            <a:r>
              <a:rPr lang="en-US" sz="1400" dirty="0"/>
              <a:t>, nuorten ja </a:t>
            </a:r>
            <a:r>
              <a:rPr lang="en-US" sz="1400" dirty="0" err="1"/>
              <a:t>perheiden</a:t>
            </a:r>
            <a:r>
              <a:rPr lang="en-US" sz="1400" dirty="0"/>
              <a:t> </a:t>
            </a:r>
            <a:r>
              <a:rPr lang="en-US" sz="1400" dirty="0" err="1"/>
              <a:t>kokemuksiin</a:t>
            </a:r>
            <a:r>
              <a:rPr lang="en-US" sz="1400" dirty="0"/>
              <a:t> </a:t>
            </a:r>
          </a:p>
          <a:p>
            <a:pPr algn="just"/>
            <a:r>
              <a:rPr lang="en-US" sz="1400" dirty="0" err="1"/>
              <a:t>yhteistyöverkoston</a:t>
            </a:r>
            <a:r>
              <a:rPr lang="en-US" sz="1400" dirty="0"/>
              <a:t> </a:t>
            </a:r>
            <a:r>
              <a:rPr lang="en-US" sz="1400" dirty="0" err="1"/>
              <a:t>palautteeseen</a:t>
            </a:r>
            <a:r>
              <a:rPr lang="en-US" sz="1400" dirty="0"/>
              <a:t> </a:t>
            </a:r>
          </a:p>
          <a:p>
            <a:pPr algn="just"/>
            <a:endParaRPr lang="en-US" sz="1400" dirty="0"/>
          </a:p>
          <a:p>
            <a:pPr marL="0" indent="0" algn="just">
              <a:buNone/>
            </a:pPr>
            <a:r>
              <a:rPr lang="en-US" sz="1400" dirty="0" err="1"/>
              <a:t>Seurannan</a:t>
            </a:r>
            <a:r>
              <a:rPr lang="en-US" sz="1400" dirty="0"/>
              <a:t> </a:t>
            </a:r>
            <a:r>
              <a:rPr lang="en-US" sz="1400" dirty="0" err="1"/>
              <a:t>tavoitteena</a:t>
            </a:r>
            <a:r>
              <a:rPr lang="en-US" sz="1400" dirty="0"/>
              <a:t> on </a:t>
            </a:r>
            <a:r>
              <a:rPr lang="en-US" sz="1400" dirty="0" err="1"/>
              <a:t>varmistaa</a:t>
            </a:r>
            <a:r>
              <a:rPr lang="en-US" sz="1400" dirty="0"/>
              <a:t>, että toiminta </a:t>
            </a:r>
            <a:r>
              <a:rPr lang="en-US" sz="1400" dirty="0" err="1"/>
              <a:t>kehittyy</a:t>
            </a:r>
            <a:r>
              <a:rPr lang="en-US" sz="1400" dirty="0"/>
              <a:t> </a:t>
            </a:r>
            <a:r>
              <a:rPr lang="en-US" sz="1400" dirty="0" err="1"/>
              <a:t>suunnitelmallisesti</a:t>
            </a:r>
            <a:r>
              <a:rPr lang="en-US" sz="1400" dirty="0"/>
              <a:t> ja että </a:t>
            </a:r>
            <a:r>
              <a:rPr lang="en-US" sz="1400" dirty="0" err="1"/>
              <a:t>mahdollisiin</a:t>
            </a:r>
            <a:r>
              <a:rPr lang="en-US" sz="1400" dirty="0"/>
              <a:t> </a:t>
            </a:r>
            <a:r>
              <a:rPr lang="en-US" sz="1400" dirty="0" err="1"/>
              <a:t>haasteisiin</a:t>
            </a:r>
            <a:r>
              <a:rPr lang="en-US" sz="1400" dirty="0"/>
              <a:t> voidaan </a:t>
            </a:r>
            <a:r>
              <a:rPr lang="en-US" sz="1400" dirty="0" err="1"/>
              <a:t>reagoida</a:t>
            </a:r>
            <a:r>
              <a:rPr lang="en-US" sz="1400" dirty="0"/>
              <a:t> </a:t>
            </a:r>
            <a:r>
              <a:rPr lang="en-US" sz="1400" dirty="0" err="1"/>
              <a:t>ajoissa</a:t>
            </a:r>
            <a:r>
              <a:rPr lang="en-US" sz="1400" dirty="0"/>
              <a:t>.</a:t>
            </a:r>
          </a:p>
          <a:p>
            <a:pPr marL="0" indent="0" algn="just">
              <a:buNone/>
            </a:pPr>
            <a:endParaRPr lang="en-US" sz="1400" dirty="0"/>
          </a:p>
          <a:p>
            <a:pPr marL="0" indent="0" algn="just">
              <a:buNone/>
            </a:pPr>
            <a:r>
              <a:rPr lang="en-US" sz="1400" dirty="0" err="1"/>
              <a:t>Arviointiasteikko</a:t>
            </a:r>
            <a:r>
              <a:rPr lang="en-US" sz="1400" dirty="0"/>
              <a:t>:</a:t>
            </a:r>
          </a:p>
          <a:p>
            <a:pPr marL="0" indent="0" algn="just">
              <a:buNone/>
            </a:pPr>
            <a:r>
              <a:rPr lang="en-US" sz="1400" b="1" dirty="0" err="1">
                <a:highlight>
                  <a:srgbClr val="00FF00"/>
                </a:highlight>
              </a:rPr>
              <a:t>Toteutunut</a:t>
            </a:r>
            <a:r>
              <a:rPr lang="en-US" sz="1400" dirty="0"/>
              <a:t> – </a:t>
            </a:r>
            <a:r>
              <a:rPr lang="en-US" sz="1400" dirty="0" err="1"/>
              <a:t>Tavoite</a:t>
            </a:r>
            <a:r>
              <a:rPr lang="en-US" sz="1400" dirty="0"/>
              <a:t> </a:t>
            </a:r>
            <a:r>
              <a:rPr lang="en-US" sz="1400" dirty="0" err="1"/>
              <a:t>saavutettu</a:t>
            </a:r>
            <a:r>
              <a:rPr lang="en-US" sz="1400" dirty="0"/>
              <a:t> </a:t>
            </a:r>
            <a:r>
              <a:rPr lang="en-US" sz="1400" dirty="0" err="1"/>
              <a:t>suunnitellusti</a:t>
            </a:r>
            <a:br>
              <a:rPr lang="en-US" sz="1400" dirty="0"/>
            </a:br>
            <a:r>
              <a:rPr lang="en-US" sz="1400" b="1" dirty="0" err="1">
                <a:highlight>
                  <a:srgbClr val="FFFF00"/>
                </a:highlight>
              </a:rPr>
              <a:t>Toteutunut</a:t>
            </a:r>
            <a:r>
              <a:rPr lang="en-US" sz="1400" b="1" dirty="0">
                <a:highlight>
                  <a:srgbClr val="FFFF00"/>
                </a:highlight>
              </a:rPr>
              <a:t> </a:t>
            </a:r>
            <a:r>
              <a:rPr lang="en-US" sz="1400" b="1" dirty="0" err="1">
                <a:highlight>
                  <a:srgbClr val="FFFF00"/>
                </a:highlight>
              </a:rPr>
              <a:t>osittain</a:t>
            </a:r>
            <a:r>
              <a:rPr lang="en-US" sz="1400" dirty="0">
                <a:highlight>
                  <a:srgbClr val="FFFF00"/>
                </a:highlight>
              </a:rPr>
              <a:t> </a:t>
            </a:r>
            <a:r>
              <a:rPr lang="en-US" sz="1400" dirty="0"/>
              <a:t>– </a:t>
            </a:r>
            <a:r>
              <a:rPr lang="en-US" sz="1400" dirty="0" err="1"/>
              <a:t>Edistystä</a:t>
            </a:r>
            <a:r>
              <a:rPr lang="en-US" sz="1400" dirty="0"/>
              <a:t> on </a:t>
            </a:r>
            <a:r>
              <a:rPr lang="en-US" sz="1400" dirty="0" err="1"/>
              <a:t>tapahtunut</a:t>
            </a:r>
            <a:r>
              <a:rPr lang="en-US" sz="1400" dirty="0"/>
              <a:t>, </a:t>
            </a:r>
            <a:r>
              <a:rPr lang="en-US" sz="1400" dirty="0" err="1"/>
              <a:t>mutta</a:t>
            </a:r>
            <a:r>
              <a:rPr lang="en-US" sz="1400" dirty="0"/>
              <a:t> </a:t>
            </a:r>
            <a:r>
              <a:rPr lang="en-US" sz="1400" dirty="0" err="1"/>
              <a:t>tavoite</a:t>
            </a:r>
            <a:r>
              <a:rPr lang="en-US" sz="1400" dirty="0"/>
              <a:t> ei ole </a:t>
            </a:r>
            <a:r>
              <a:rPr lang="en-US" sz="1400" dirty="0" err="1"/>
              <a:t>vielä</a:t>
            </a:r>
            <a:r>
              <a:rPr lang="en-US" sz="1400" dirty="0"/>
              <a:t> </a:t>
            </a:r>
            <a:r>
              <a:rPr lang="en-US" sz="1400" dirty="0" err="1"/>
              <a:t>kokonaan</a:t>
            </a:r>
            <a:r>
              <a:rPr lang="en-US" sz="1400" dirty="0"/>
              <a:t> </a:t>
            </a:r>
            <a:r>
              <a:rPr lang="en-US" sz="1400" dirty="0" err="1"/>
              <a:t>toteutunut</a:t>
            </a:r>
            <a:br>
              <a:rPr lang="en-US" sz="1400" dirty="0"/>
            </a:br>
            <a:r>
              <a:rPr lang="en-US" sz="1400" b="1" dirty="0">
                <a:highlight>
                  <a:srgbClr val="FF0000"/>
                </a:highlight>
              </a:rPr>
              <a:t>Ei </a:t>
            </a:r>
            <a:r>
              <a:rPr lang="en-US" sz="1400" b="1" dirty="0" err="1">
                <a:highlight>
                  <a:srgbClr val="FF0000"/>
                </a:highlight>
              </a:rPr>
              <a:t>toteutunut</a:t>
            </a:r>
            <a:r>
              <a:rPr lang="en-US" sz="1400" dirty="0">
                <a:highlight>
                  <a:srgbClr val="FF0000"/>
                </a:highlight>
              </a:rPr>
              <a:t> </a:t>
            </a:r>
            <a:r>
              <a:rPr lang="en-US" sz="1400" dirty="0"/>
              <a:t>– </a:t>
            </a:r>
            <a:r>
              <a:rPr lang="en-US" sz="1400" dirty="0" err="1"/>
              <a:t>Tavoitetta</a:t>
            </a:r>
            <a:r>
              <a:rPr lang="en-US" sz="1400" dirty="0"/>
              <a:t> ei ole </a:t>
            </a:r>
            <a:r>
              <a:rPr lang="en-US" sz="1400" dirty="0" err="1"/>
              <a:t>saavutettu</a:t>
            </a:r>
            <a:r>
              <a:rPr lang="en-US" sz="1400" dirty="0"/>
              <a:t>, </a:t>
            </a:r>
            <a:r>
              <a:rPr lang="en-US" sz="1400" dirty="0" err="1"/>
              <a:t>tarvitaan</a:t>
            </a:r>
            <a:r>
              <a:rPr lang="en-US" sz="1400" dirty="0"/>
              <a:t> </a:t>
            </a:r>
            <a:r>
              <a:rPr lang="en-US" sz="1400" dirty="0" err="1"/>
              <a:t>lisätoimia</a:t>
            </a:r>
            <a:r>
              <a:rPr lang="en-US" sz="1400" dirty="0"/>
              <a:t> ja </a:t>
            </a:r>
            <a:r>
              <a:rPr lang="en-US" sz="1400" dirty="0" err="1"/>
              <a:t>tarkennuksia</a:t>
            </a:r>
            <a:endParaRPr lang="en-US" sz="1400" dirty="0"/>
          </a:p>
        </p:txBody>
      </p:sp>
      <p:pic>
        <p:nvPicPr>
          <p:cNvPr id="7" name="Kuva 6">
            <a:extLst>
              <a:ext uri="{FF2B5EF4-FFF2-40B4-BE49-F238E27FC236}">
                <a16:creationId xmlns:a16="http://schemas.microsoft.com/office/drawing/2014/main" id="{3D463D4F-1976-A968-4B06-02A298EE9F8D}"/>
              </a:ext>
            </a:extLst>
          </p:cNvPr>
          <p:cNvPicPr>
            <a:picLocks noChangeAspect="1"/>
          </p:cNvPicPr>
          <p:nvPr/>
        </p:nvPicPr>
        <p:blipFill>
          <a:blip r:embed="rId2"/>
          <a:srcRect l="13588" r="17813" b="1"/>
          <a:stretch>
            <a:fillRect/>
          </a:stretch>
        </p:blipFill>
        <p:spPr>
          <a:xfrm>
            <a:off x="7251160" y="1358700"/>
            <a:ext cx="4271338" cy="4140600"/>
          </a:xfrm>
          <a:prstGeom prst="rect">
            <a:avLst/>
          </a:prstGeom>
        </p:spPr>
      </p:pic>
    </p:spTree>
    <p:extLst>
      <p:ext uri="{BB962C8B-B14F-4D97-AF65-F5344CB8AC3E}">
        <p14:creationId xmlns:p14="http://schemas.microsoft.com/office/powerpoint/2010/main" val="1074589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1F66B2C-1405-E1FF-7E54-994A51A493A7}"/>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68C586C-E156-9EF9-16FB-381C2E0A55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3B64F30D-CCD5-839D-468F-5D0626BFEF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2399FD63-7997-22D2-B99F-BFA8554E65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Otsikko 3">
            <a:extLst>
              <a:ext uri="{FF2B5EF4-FFF2-40B4-BE49-F238E27FC236}">
                <a16:creationId xmlns:a16="http://schemas.microsoft.com/office/drawing/2014/main" id="{A9F5E585-40DC-2BE4-9D10-F471959CBA3A}"/>
              </a:ext>
            </a:extLst>
          </p:cNvPr>
          <p:cNvSpPr>
            <a:spLocks noGrp="1"/>
          </p:cNvSpPr>
          <p:nvPr>
            <p:ph type="ctrTitle"/>
          </p:nvPr>
        </p:nvSpPr>
        <p:spPr>
          <a:xfrm>
            <a:off x="1524000" y="1293338"/>
            <a:ext cx="9144000" cy="3274592"/>
          </a:xfrm>
        </p:spPr>
        <p:txBody>
          <a:bodyPr anchor="ctr">
            <a:normAutofit/>
          </a:bodyPr>
          <a:lstStyle/>
          <a:p>
            <a:r>
              <a:rPr lang="fi-FI" sz="4800" dirty="0"/>
              <a:t>4. Yhteistyöryhmä</a:t>
            </a:r>
          </a:p>
        </p:txBody>
      </p:sp>
      <p:cxnSp>
        <p:nvCxnSpPr>
          <p:cNvPr id="16" name="Straight Connector 15">
            <a:extLst>
              <a:ext uri="{FF2B5EF4-FFF2-40B4-BE49-F238E27FC236}">
                <a16:creationId xmlns:a16="http://schemas.microsoft.com/office/drawing/2014/main" id="{4633DB3C-0332-BAE2-F5F8-306D05AED2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0481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orakulmio 6">
            <a:extLst>
              <a:ext uri="{FF2B5EF4-FFF2-40B4-BE49-F238E27FC236}">
                <a16:creationId xmlns:a16="http://schemas.microsoft.com/office/drawing/2014/main" id="{CF694668-404D-CE0B-126B-37807B0206D8}"/>
              </a:ext>
            </a:extLst>
          </p:cNvPr>
          <p:cNvSpPr/>
          <p:nvPr/>
        </p:nvSpPr>
        <p:spPr>
          <a:xfrm>
            <a:off x="1280651" y="2761192"/>
            <a:ext cx="9783097" cy="3820564"/>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15E7BAA4-F071-3D15-1C5A-D35D4EFC3049}"/>
              </a:ext>
            </a:extLst>
          </p:cNvPr>
          <p:cNvSpPr>
            <a:spLocks noGrp="1"/>
          </p:cNvSpPr>
          <p:nvPr>
            <p:ph type="title"/>
          </p:nvPr>
        </p:nvSpPr>
        <p:spPr>
          <a:xfrm>
            <a:off x="2950906" y="369127"/>
            <a:ext cx="6290187" cy="568940"/>
          </a:xfrm>
        </p:spPr>
        <p:txBody>
          <a:bodyPr>
            <a:normAutofit/>
          </a:bodyPr>
          <a:lstStyle/>
          <a:p>
            <a:r>
              <a:rPr lang="fi-FI" sz="2400" b="1" dirty="0"/>
              <a:t>Yhteistyöryhmän kokoonpano</a:t>
            </a:r>
          </a:p>
        </p:txBody>
      </p:sp>
      <p:sp>
        <p:nvSpPr>
          <p:cNvPr id="3" name="Sisällön paikkamerkki 2">
            <a:extLst>
              <a:ext uri="{FF2B5EF4-FFF2-40B4-BE49-F238E27FC236}">
                <a16:creationId xmlns:a16="http://schemas.microsoft.com/office/drawing/2014/main" id="{D265EAEF-1B1D-BBB5-DE6C-6D9C7DC5BE25}"/>
              </a:ext>
            </a:extLst>
          </p:cNvPr>
          <p:cNvSpPr>
            <a:spLocks noGrp="1"/>
          </p:cNvSpPr>
          <p:nvPr>
            <p:ph sz="half" idx="1"/>
          </p:nvPr>
        </p:nvSpPr>
        <p:spPr>
          <a:xfrm>
            <a:off x="1496961" y="2865370"/>
            <a:ext cx="5181600" cy="3588591"/>
          </a:xfrm>
        </p:spPr>
        <p:txBody>
          <a:bodyPr>
            <a:normAutofit fontScale="32500" lnSpcReduction="20000"/>
          </a:bodyPr>
          <a:lstStyle/>
          <a:p>
            <a:pPr algn="l">
              <a:buNone/>
            </a:pPr>
            <a:endParaRPr lang="fi-FI" sz="4800" b="1" i="0" dirty="0">
              <a:solidFill>
                <a:srgbClr val="0A0A0A"/>
              </a:solidFill>
              <a:effectLst/>
              <a:cs typeface="Rubik" panose="02000604000000020004" pitchFamily="2" charset="-79"/>
            </a:endParaRPr>
          </a:p>
          <a:p>
            <a:pPr algn="l">
              <a:buNone/>
            </a:pPr>
            <a:r>
              <a:rPr lang="fi-FI" sz="4800" b="1" i="0" dirty="0">
                <a:solidFill>
                  <a:srgbClr val="0A0A0A"/>
                </a:solidFill>
                <a:effectLst/>
                <a:cs typeface="Rubik" panose="02000604000000020004" pitchFamily="2" charset="-79"/>
              </a:rPr>
              <a:t>Paimion kaupunki</a:t>
            </a:r>
            <a:endParaRPr lang="fi-FI" sz="4800" b="0" i="0" dirty="0">
              <a:solidFill>
                <a:srgbClr val="2D2F30"/>
              </a:solidFill>
              <a:effectLst/>
              <a:cs typeface="Rubik" panose="02000604000000020004" pitchFamily="2" charset="-79"/>
            </a:endParaRPr>
          </a:p>
          <a:p>
            <a:pPr algn="l">
              <a:buNone/>
            </a:pPr>
            <a:r>
              <a:rPr lang="fi-FI" sz="4800" b="0" i="0" dirty="0">
                <a:solidFill>
                  <a:srgbClr val="2D2F30"/>
                </a:solidFill>
                <a:effectLst/>
                <a:cs typeface="Rubik" panose="02000604000000020004" pitchFamily="2" charset="-79"/>
              </a:rPr>
              <a:t>etsivä nuorisotyöntekijä</a:t>
            </a:r>
          </a:p>
          <a:p>
            <a:pPr algn="l">
              <a:buNone/>
            </a:pPr>
            <a:r>
              <a:rPr lang="fi-FI" sz="4800" b="0" i="0" dirty="0">
                <a:solidFill>
                  <a:srgbClr val="2D2F30"/>
                </a:solidFill>
                <a:effectLst/>
                <a:cs typeface="Rubik" panose="02000604000000020004" pitchFamily="2" charset="-79"/>
              </a:rPr>
              <a:t>vastaava pajaohjaaja</a:t>
            </a:r>
          </a:p>
          <a:p>
            <a:pPr algn="l">
              <a:buNone/>
            </a:pPr>
            <a:r>
              <a:rPr lang="fi-FI" sz="4800" b="0" i="0" dirty="0">
                <a:solidFill>
                  <a:srgbClr val="2D2F30"/>
                </a:solidFill>
                <a:effectLst/>
                <a:cs typeface="Rubik" panose="02000604000000020004" pitchFamily="2" charset="-79"/>
              </a:rPr>
              <a:t>liikunta- ja hyvinvointikoordinaattori</a:t>
            </a:r>
          </a:p>
          <a:p>
            <a:pPr algn="l">
              <a:buNone/>
            </a:pPr>
            <a:r>
              <a:rPr lang="fi-FI" sz="4800" b="0" i="0" dirty="0">
                <a:solidFill>
                  <a:srgbClr val="2D2F30"/>
                </a:solidFill>
                <a:effectLst/>
                <a:cs typeface="Rubik" panose="02000604000000020004" pitchFamily="2" charset="-79"/>
              </a:rPr>
              <a:t>nuoriso-ohjaaja</a:t>
            </a:r>
          </a:p>
          <a:p>
            <a:pPr algn="l">
              <a:buNone/>
            </a:pPr>
            <a:r>
              <a:rPr lang="fi-FI" sz="4800" b="0" i="0" dirty="0">
                <a:solidFill>
                  <a:srgbClr val="2D2F30"/>
                </a:solidFill>
                <a:effectLst/>
                <a:cs typeface="Rubik" panose="02000604000000020004" pitchFamily="2" charset="-79"/>
              </a:rPr>
              <a:t> </a:t>
            </a:r>
          </a:p>
          <a:p>
            <a:pPr algn="l">
              <a:buNone/>
            </a:pPr>
            <a:r>
              <a:rPr lang="fi-FI" sz="4800" b="1" i="0" dirty="0">
                <a:solidFill>
                  <a:srgbClr val="0A0A0A"/>
                </a:solidFill>
                <a:effectLst/>
                <a:cs typeface="Rubik" panose="02000604000000020004" pitchFamily="2" charset="-79"/>
              </a:rPr>
              <a:t>Sauvon kunta</a:t>
            </a:r>
            <a:endParaRPr lang="fi-FI" sz="4800" b="0" i="0" dirty="0">
              <a:solidFill>
                <a:srgbClr val="2D2F30"/>
              </a:solidFill>
              <a:effectLst/>
              <a:cs typeface="Rubik" panose="02000604000000020004" pitchFamily="2" charset="-79"/>
            </a:endParaRPr>
          </a:p>
          <a:p>
            <a:pPr algn="l">
              <a:buNone/>
            </a:pPr>
            <a:r>
              <a:rPr lang="fi-FI" sz="4800" b="0" i="0" dirty="0">
                <a:solidFill>
                  <a:srgbClr val="2D2F30"/>
                </a:solidFill>
                <a:effectLst/>
                <a:cs typeface="Rubik" panose="02000604000000020004" pitchFamily="2" charset="-79"/>
              </a:rPr>
              <a:t>nuoriso-ohjaaja</a:t>
            </a:r>
          </a:p>
          <a:p>
            <a:pPr algn="l">
              <a:buNone/>
            </a:pPr>
            <a:r>
              <a:rPr lang="fi-FI" sz="4800" b="0" i="0" dirty="0">
                <a:solidFill>
                  <a:srgbClr val="2D2F30"/>
                </a:solidFill>
                <a:effectLst/>
                <a:cs typeface="Rubik" panose="02000604000000020004" pitchFamily="2" charset="-79"/>
              </a:rPr>
              <a:t>hyvinvointi- ja liikuntakoordinaattori</a:t>
            </a:r>
          </a:p>
          <a:p>
            <a:pPr algn="l">
              <a:buNone/>
            </a:pPr>
            <a:r>
              <a:rPr lang="fi-FI" sz="4800" b="0" i="0" dirty="0">
                <a:solidFill>
                  <a:srgbClr val="2D2F30"/>
                </a:solidFill>
                <a:effectLst/>
                <a:cs typeface="Rubik" panose="02000604000000020004" pitchFamily="2" charset="-79"/>
              </a:rPr>
              <a:t>koulunuorisotyöntekijä</a:t>
            </a:r>
          </a:p>
          <a:p>
            <a:pPr algn="l">
              <a:buNone/>
            </a:pPr>
            <a:endParaRPr lang="fi-FI" sz="4800" dirty="0">
              <a:solidFill>
                <a:srgbClr val="2D2F30"/>
              </a:solidFill>
              <a:cs typeface="Rubik" panose="02000604000000020004" pitchFamily="2" charset="-79"/>
            </a:endParaRPr>
          </a:p>
          <a:p>
            <a:endParaRPr lang="fi-FI" dirty="0"/>
          </a:p>
        </p:txBody>
      </p:sp>
      <p:sp>
        <p:nvSpPr>
          <p:cNvPr id="5" name="Sisällön paikkamerkki 4">
            <a:extLst>
              <a:ext uri="{FF2B5EF4-FFF2-40B4-BE49-F238E27FC236}">
                <a16:creationId xmlns:a16="http://schemas.microsoft.com/office/drawing/2014/main" id="{531432AA-7D24-040A-F565-BE8589BCB16D}"/>
              </a:ext>
            </a:extLst>
          </p:cNvPr>
          <p:cNvSpPr>
            <a:spLocks noGrp="1"/>
          </p:cNvSpPr>
          <p:nvPr>
            <p:ph sz="half" idx="2"/>
          </p:nvPr>
        </p:nvSpPr>
        <p:spPr>
          <a:xfrm>
            <a:off x="6894871" y="3154177"/>
            <a:ext cx="5181600" cy="3010975"/>
          </a:xfrm>
        </p:spPr>
        <p:txBody>
          <a:bodyPr>
            <a:normAutofit fontScale="32500" lnSpcReduction="20000"/>
          </a:bodyPr>
          <a:lstStyle/>
          <a:p>
            <a:pPr>
              <a:buNone/>
            </a:pPr>
            <a:r>
              <a:rPr lang="fi-FI" sz="4900" b="1" dirty="0">
                <a:solidFill>
                  <a:srgbClr val="0A0A0A"/>
                </a:solidFill>
                <a:cs typeface="Rubik" panose="02000604000000020004" pitchFamily="2" charset="-79"/>
              </a:rPr>
              <a:t>Varsinais-Suomen hyvinvointialue</a:t>
            </a:r>
            <a:endParaRPr lang="fi-FI" sz="4900" dirty="0">
              <a:solidFill>
                <a:srgbClr val="2D2F30"/>
              </a:solidFill>
              <a:cs typeface="Rubik" panose="02000604000000020004" pitchFamily="2" charset="-79"/>
            </a:endParaRPr>
          </a:p>
          <a:p>
            <a:pPr>
              <a:buNone/>
            </a:pPr>
            <a:r>
              <a:rPr lang="fi-FI" sz="4900" dirty="0">
                <a:solidFill>
                  <a:srgbClr val="2D2F30"/>
                </a:solidFill>
                <a:cs typeface="Rubik" panose="02000604000000020004" pitchFamily="2" charset="-79"/>
              </a:rPr>
              <a:t>vastaava koulukuraattori</a:t>
            </a:r>
          </a:p>
          <a:p>
            <a:pPr>
              <a:buNone/>
            </a:pPr>
            <a:r>
              <a:rPr lang="fi-FI" sz="4900" dirty="0">
                <a:solidFill>
                  <a:srgbClr val="2D2F30"/>
                </a:solidFill>
                <a:cs typeface="Rubik" panose="02000604000000020004" pitchFamily="2" charset="-79"/>
              </a:rPr>
              <a:t>psykiatrinen sairaanhoitaja</a:t>
            </a:r>
          </a:p>
          <a:p>
            <a:pPr>
              <a:buNone/>
            </a:pPr>
            <a:r>
              <a:rPr lang="fi-FI" sz="4900" dirty="0">
                <a:solidFill>
                  <a:srgbClr val="2D2F30"/>
                </a:solidFill>
                <a:cs typeface="Rubik" panose="02000604000000020004" pitchFamily="2" charset="-79"/>
              </a:rPr>
              <a:t>sosiaaliohjaaja</a:t>
            </a:r>
          </a:p>
          <a:p>
            <a:pPr>
              <a:buNone/>
            </a:pPr>
            <a:endParaRPr lang="fi-FI" sz="4900" dirty="0">
              <a:solidFill>
                <a:srgbClr val="2D2F30"/>
              </a:solidFill>
              <a:cs typeface="Rubik" panose="02000604000000020004" pitchFamily="2" charset="-79"/>
            </a:endParaRPr>
          </a:p>
          <a:p>
            <a:pPr>
              <a:buNone/>
            </a:pPr>
            <a:endParaRPr lang="fi-FI" sz="4900" dirty="0">
              <a:solidFill>
                <a:srgbClr val="2D2F30"/>
              </a:solidFill>
              <a:cs typeface="Rubik" panose="02000604000000020004" pitchFamily="2" charset="-79"/>
            </a:endParaRPr>
          </a:p>
          <a:p>
            <a:pPr>
              <a:buNone/>
            </a:pPr>
            <a:r>
              <a:rPr lang="fi-FI" sz="4900" b="1" dirty="0">
                <a:solidFill>
                  <a:srgbClr val="2D2F30"/>
                </a:solidFill>
                <a:cs typeface="Rubik" panose="02000604000000020004" pitchFamily="2" charset="-79"/>
              </a:rPr>
              <a:t>Paimion seurakunta</a:t>
            </a:r>
          </a:p>
          <a:p>
            <a:pPr>
              <a:buNone/>
            </a:pPr>
            <a:r>
              <a:rPr lang="fi-FI" sz="4900" dirty="0">
                <a:solidFill>
                  <a:srgbClr val="2D2F30"/>
                </a:solidFill>
                <a:cs typeface="Rubik" panose="02000604000000020004" pitchFamily="2" charset="-79"/>
              </a:rPr>
              <a:t>diakoni</a:t>
            </a:r>
          </a:p>
          <a:p>
            <a:pPr>
              <a:buNone/>
            </a:pPr>
            <a:endParaRPr lang="fi-FI" dirty="0">
              <a:solidFill>
                <a:srgbClr val="2D2F30"/>
              </a:solidFill>
              <a:cs typeface="Rubik" panose="02000604000000020004" pitchFamily="2" charset="-79"/>
            </a:endParaRPr>
          </a:p>
          <a:p>
            <a:endParaRPr lang="fi-FI" dirty="0"/>
          </a:p>
        </p:txBody>
      </p:sp>
      <p:sp>
        <p:nvSpPr>
          <p:cNvPr id="6" name="Tekstiruutu 5">
            <a:extLst>
              <a:ext uri="{FF2B5EF4-FFF2-40B4-BE49-F238E27FC236}">
                <a16:creationId xmlns:a16="http://schemas.microsoft.com/office/drawing/2014/main" id="{AE93802A-9984-C216-581F-AA0BF4C5A57A}"/>
              </a:ext>
            </a:extLst>
          </p:cNvPr>
          <p:cNvSpPr txBox="1"/>
          <p:nvPr/>
        </p:nvSpPr>
        <p:spPr>
          <a:xfrm>
            <a:off x="914399" y="1042245"/>
            <a:ext cx="10515600" cy="1569660"/>
          </a:xfrm>
          <a:prstGeom prst="rect">
            <a:avLst/>
          </a:prstGeom>
          <a:noFill/>
        </p:spPr>
        <p:txBody>
          <a:bodyPr wrap="square" rtlCol="0">
            <a:spAutoFit/>
          </a:bodyPr>
          <a:lstStyle/>
          <a:p>
            <a:pPr algn="just"/>
            <a:r>
              <a:rPr lang="fi-FI" sz="1600" dirty="0"/>
              <a:t>Paimion ja Sauvon yhteinen ehkäisevän päihdetyön, mielenterveyden hyvinvoinnin ja väkivallan ehkäisyn yhteistyöryhmä koostuu vapaa-aika palvelujen, opetustoimen, oppilashuollon ja Varsinais-Suomen hyvinvointialueen oppilashuollon ja sosiaalitoimen sekä Paimion seurakunnan edustajista.</a:t>
            </a:r>
          </a:p>
          <a:p>
            <a:pPr algn="just"/>
            <a:endParaRPr lang="fi-FI" sz="1600" dirty="0"/>
          </a:p>
          <a:p>
            <a:pPr algn="just"/>
            <a:r>
              <a:rPr lang="fi-FI" sz="1600" dirty="0"/>
              <a:t>Yhteistyöryhmä seuraa ajankohtaisia asioita, tiedottaa niistä sekä järjestää toiminnallisia, hyvinvointia tukevia tapahtumia.</a:t>
            </a:r>
          </a:p>
        </p:txBody>
      </p:sp>
    </p:spTree>
    <p:extLst>
      <p:ext uri="{BB962C8B-B14F-4D97-AF65-F5344CB8AC3E}">
        <p14:creationId xmlns:p14="http://schemas.microsoft.com/office/powerpoint/2010/main" val="37445160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49DA2B-1238-583C-89AF-042B553BCBB7}"/>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2526BD-1D7D-AE89-5227-1AC6558019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21325595-6CFB-362D-F539-8AEE3BE781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EEF2AF8E-9A34-3C53-C410-F06C79708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Otsikko 3">
            <a:extLst>
              <a:ext uri="{FF2B5EF4-FFF2-40B4-BE49-F238E27FC236}">
                <a16:creationId xmlns:a16="http://schemas.microsoft.com/office/drawing/2014/main" id="{F2397CE3-8800-B034-DB71-E7C5258C459D}"/>
              </a:ext>
            </a:extLst>
          </p:cNvPr>
          <p:cNvSpPr>
            <a:spLocks noGrp="1"/>
          </p:cNvSpPr>
          <p:nvPr>
            <p:ph type="ctrTitle"/>
          </p:nvPr>
        </p:nvSpPr>
        <p:spPr>
          <a:xfrm>
            <a:off x="1524000" y="1293338"/>
            <a:ext cx="9144000" cy="3274592"/>
          </a:xfrm>
        </p:spPr>
        <p:txBody>
          <a:bodyPr anchor="ctr">
            <a:normAutofit/>
          </a:bodyPr>
          <a:lstStyle/>
          <a:p>
            <a:r>
              <a:rPr lang="fi-FI" sz="4800" dirty="0"/>
              <a:t>5. Vuosikellot</a:t>
            </a:r>
          </a:p>
        </p:txBody>
      </p:sp>
      <p:cxnSp>
        <p:nvCxnSpPr>
          <p:cNvPr id="16" name="Straight Connector 15">
            <a:extLst>
              <a:ext uri="{FF2B5EF4-FFF2-40B4-BE49-F238E27FC236}">
                <a16:creationId xmlns:a16="http://schemas.microsoft.com/office/drawing/2014/main" id="{50EDE06C-835D-60BF-FDE5-B361A8967A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78243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9">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tsikko 1">
            <a:extLst>
              <a:ext uri="{FF2B5EF4-FFF2-40B4-BE49-F238E27FC236}">
                <a16:creationId xmlns:a16="http://schemas.microsoft.com/office/drawing/2014/main" id="{22F65B58-6770-0493-7D8F-A2B6BF8708C3}"/>
              </a:ext>
            </a:extLst>
          </p:cNvPr>
          <p:cNvSpPr>
            <a:spLocks noGrp="1"/>
          </p:cNvSpPr>
          <p:nvPr>
            <p:ph type="title"/>
          </p:nvPr>
        </p:nvSpPr>
        <p:spPr>
          <a:xfrm>
            <a:off x="914400" y="620742"/>
            <a:ext cx="10515600" cy="1325563"/>
          </a:xfrm>
        </p:spPr>
        <p:txBody>
          <a:bodyPr>
            <a:normAutofit/>
          </a:bodyPr>
          <a:lstStyle/>
          <a:p>
            <a:r>
              <a:rPr lang="fi-FI" dirty="0">
                <a:solidFill>
                  <a:srgbClr val="FFFFFF"/>
                </a:solidFill>
              </a:rPr>
              <a:t>Vuosikello</a:t>
            </a:r>
          </a:p>
        </p:txBody>
      </p:sp>
      <p:cxnSp>
        <p:nvCxnSpPr>
          <p:cNvPr id="15" name="Straight Connector 11">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5" name="Sisällön paikkamerkki 4">
            <a:extLst>
              <a:ext uri="{FF2B5EF4-FFF2-40B4-BE49-F238E27FC236}">
                <a16:creationId xmlns:a16="http://schemas.microsoft.com/office/drawing/2014/main" id="{FB99FA85-DD10-7E22-CD4F-0778238DFA04}"/>
              </a:ext>
            </a:extLst>
          </p:cNvPr>
          <p:cNvSpPr>
            <a:spLocks noGrp="1"/>
          </p:cNvSpPr>
          <p:nvPr>
            <p:ph sz="half" idx="1"/>
          </p:nvPr>
        </p:nvSpPr>
        <p:spPr>
          <a:xfrm>
            <a:off x="838200" y="2051529"/>
            <a:ext cx="5097780" cy="3910617"/>
          </a:xfrm>
        </p:spPr>
        <p:txBody>
          <a:bodyPr>
            <a:normAutofit/>
          </a:bodyPr>
          <a:lstStyle/>
          <a:p>
            <a:pPr>
              <a:buNone/>
            </a:pPr>
            <a:r>
              <a:rPr lang="fi-FI" sz="1400" b="1" dirty="0">
                <a:solidFill>
                  <a:srgbClr val="FFFFFF"/>
                </a:solidFill>
              </a:rPr>
              <a:t>Tammi–maaliskuu</a:t>
            </a:r>
          </a:p>
          <a:p>
            <a:pPr>
              <a:buFont typeface="Arial" panose="020B0604020202020204" pitchFamily="34" charset="0"/>
              <a:buChar char="•"/>
            </a:pPr>
            <a:r>
              <a:rPr lang="fi-FI" sz="1400" b="1" dirty="0">
                <a:solidFill>
                  <a:srgbClr val="FFFFFF"/>
                </a:solidFill>
              </a:rPr>
              <a:t>Tammikuu:</a:t>
            </a:r>
            <a:r>
              <a:rPr lang="fi-FI" sz="1400" dirty="0">
                <a:solidFill>
                  <a:srgbClr val="FFFFFF"/>
                </a:solidFill>
              </a:rPr>
              <a:t> Tipaton tammikuu – päihteettömyyden tukeminen ja viestintä </a:t>
            </a:r>
          </a:p>
          <a:p>
            <a:pPr>
              <a:buFont typeface="Arial" panose="020B0604020202020204" pitchFamily="34" charset="0"/>
              <a:buChar char="•"/>
            </a:pPr>
            <a:r>
              <a:rPr lang="fi-FI" sz="1400" b="1" dirty="0">
                <a:solidFill>
                  <a:srgbClr val="FFFFFF"/>
                </a:solidFill>
              </a:rPr>
              <a:t>Helmikuu:</a:t>
            </a:r>
            <a:r>
              <a:rPr lang="fi-FI" sz="1400" dirty="0">
                <a:solidFill>
                  <a:srgbClr val="FFFFFF"/>
                </a:solidFill>
              </a:rPr>
              <a:t> Supervoimat – vahvistetaan lasten ja nuorten omia voimavaroja </a:t>
            </a:r>
          </a:p>
          <a:p>
            <a:pPr>
              <a:buFont typeface="Arial" panose="020B0604020202020204" pitchFamily="34" charset="0"/>
              <a:buChar char="•"/>
            </a:pPr>
            <a:r>
              <a:rPr lang="fi-FI" sz="1400" b="1" dirty="0">
                <a:solidFill>
                  <a:srgbClr val="FFFFFF"/>
                </a:solidFill>
              </a:rPr>
              <a:t>Maaliskuu:</a:t>
            </a:r>
            <a:r>
              <a:rPr lang="fi-FI" sz="1400" dirty="0">
                <a:solidFill>
                  <a:srgbClr val="FFFFFF"/>
                </a:solidFill>
              </a:rPr>
              <a:t> Rasismiviikko – yhdenvertaisuus ja osallisuus hyvinvoinnin tukena </a:t>
            </a:r>
          </a:p>
          <a:p>
            <a:pPr>
              <a:buNone/>
            </a:pPr>
            <a:endParaRPr lang="fi-FI" sz="1400" b="1" dirty="0">
              <a:solidFill>
                <a:srgbClr val="FFFFFF"/>
              </a:solidFill>
            </a:endParaRPr>
          </a:p>
          <a:p>
            <a:pPr>
              <a:buNone/>
            </a:pPr>
            <a:r>
              <a:rPr lang="fi-FI" sz="1400" b="1" dirty="0" err="1">
                <a:solidFill>
                  <a:srgbClr val="FFFFFF"/>
                </a:solidFill>
              </a:rPr>
              <a:t>Huhti</a:t>
            </a:r>
            <a:r>
              <a:rPr lang="fi-FI" sz="1400" b="1" dirty="0">
                <a:solidFill>
                  <a:srgbClr val="FFFFFF"/>
                </a:solidFill>
              </a:rPr>
              <a:t>–kesäkuu</a:t>
            </a:r>
          </a:p>
          <a:p>
            <a:pPr>
              <a:buFont typeface="Arial" panose="020B0604020202020204" pitchFamily="34" charset="0"/>
              <a:buChar char="•"/>
            </a:pPr>
            <a:r>
              <a:rPr lang="fi-FI" sz="1400" b="1" dirty="0">
                <a:solidFill>
                  <a:srgbClr val="FFFFFF"/>
                </a:solidFill>
              </a:rPr>
              <a:t>Huhtikuu:</a:t>
            </a:r>
            <a:r>
              <a:rPr lang="fi-FI" sz="1400" dirty="0">
                <a:solidFill>
                  <a:srgbClr val="FFFFFF"/>
                </a:solidFill>
              </a:rPr>
              <a:t> Selvä päivä liikenteessä, Vanhemmuuden viikko </a:t>
            </a:r>
          </a:p>
          <a:p>
            <a:pPr>
              <a:buFont typeface="Arial" panose="020B0604020202020204" pitchFamily="34" charset="0"/>
              <a:buChar char="•"/>
            </a:pPr>
            <a:r>
              <a:rPr lang="fi-FI" sz="1400" b="1" dirty="0">
                <a:solidFill>
                  <a:srgbClr val="FFFFFF"/>
                </a:solidFill>
              </a:rPr>
              <a:t>Toukokuu:</a:t>
            </a:r>
            <a:r>
              <a:rPr lang="fi-FI" sz="1400" dirty="0">
                <a:solidFill>
                  <a:srgbClr val="FFFFFF"/>
                </a:solidFill>
              </a:rPr>
              <a:t> 31.5. Maailman tupakaton päivä – “Hakematta paras” -kampanja </a:t>
            </a:r>
          </a:p>
          <a:p>
            <a:pPr>
              <a:buFont typeface="Arial" panose="020B0604020202020204" pitchFamily="34" charset="0"/>
              <a:buChar char="•"/>
            </a:pPr>
            <a:r>
              <a:rPr lang="fi-FI" sz="1400" b="1" dirty="0">
                <a:solidFill>
                  <a:srgbClr val="FFFFFF"/>
                </a:solidFill>
              </a:rPr>
              <a:t>Kesäkuu:</a:t>
            </a:r>
            <a:r>
              <a:rPr lang="fi-FI" sz="1400" dirty="0">
                <a:solidFill>
                  <a:srgbClr val="FFFFFF"/>
                </a:solidFill>
              </a:rPr>
              <a:t> Selvin päin kesään – kesäajan riskien ehkäisy </a:t>
            </a:r>
          </a:p>
          <a:p>
            <a:pPr marL="0" indent="0">
              <a:buNone/>
            </a:pPr>
            <a:endParaRPr lang="fi-FI" sz="1300" dirty="0">
              <a:solidFill>
                <a:srgbClr val="FFFFFF"/>
              </a:solidFill>
            </a:endParaRPr>
          </a:p>
        </p:txBody>
      </p:sp>
      <p:sp>
        <p:nvSpPr>
          <p:cNvPr id="3" name="Sisällön paikkamerkki 2">
            <a:extLst>
              <a:ext uri="{FF2B5EF4-FFF2-40B4-BE49-F238E27FC236}">
                <a16:creationId xmlns:a16="http://schemas.microsoft.com/office/drawing/2014/main" id="{B048F52D-72EA-3099-768D-A64FA74D34ED}"/>
              </a:ext>
            </a:extLst>
          </p:cNvPr>
          <p:cNvSpPr>
            <a:spLocks noGrp="1"/>
          </p:cNvSpPr>
          <p:nvPr>
            <p:ph sz="half" idx="2"/>
          </p:nvPr>
        </p:nvSpPr>
        <p:spPr>
          <a:xfrm>
            <a:off x="6256022" y="2051528"/>
            <a:ext cx="5097780" cy="3910618"/>
          </a:xfrm>
        </p:spPr>
        <p:txBody>
          <a:bodyPr>
            <a:normAutofit/>
          </a:bodyPr>
          <a:lstStyle/>
          <a:p>
            <a:pPr marL="228600" marR="0" lvl="0" indent="-228600" defTabSz="914400" rtl="0" eaLnBrk="1" fontAlgn="auto" latinLnBrk="0" hangingPunct="1">
              <a:spcBef>
                <a:spcPts val="1000"/>
              </a:spcBef>
              <a:spcAft>
                <a:spcPts val="0"/>
              </a:spcAft>
              <a:buClrTx/>
              <a:buSzTx/>
              <a:buFont typeface="Arial" panose="020B0604020202020204" pitchFamily="34" charset="0"/>
              <a:buNone/>
              <a:tabLst/>
              <a:defRPr/>
            </a:pPr>
            <a:r>
              <a:rPr kumimoji="0" lang="fi-FI" sz="1400" b="1" i="0" u="none" strike="noStrike" kern="1200" cap="none" spc="0" normalizeH="0" baseline="0" noProof="0" dirty="0">
                <a:ln>
                  <a:noFill/>
                </a:ln>
                <a:solidFill>
                  <a:srgbClr val="FFFFFF"/>
                </a:solidFill>
                <a:effectLst/>
                <a:uLnTx/>
                <a:uFillTx/>
                <a:latin typeface="Aptos" panose="02110004020202020204"/>
                <a:ea typeface="+mn-ea"/>
                <a:cs typeface="+mn-cs"/>
              </a:rPr>
              <a:t>Heinä–syyskuu</a:t>
            </a: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fi-FI" sz="1400" b="1" i="0" u="none" strike="noStrike" kern="1200" cap="none" spc="0" normalizeH="0" baseline="0" noProof="0" dirty="0">
                <a:ln>
                  <a:noFill/>
                </a:ln>
                <a:solidFill>
                  <a:srgbClr val="FFFFFF"/>
                </a:solidFill>
                <a:effectLst/>
                <a:uLnTx/>
                <a:uFillTx/>
                <a:latin typeface="Aptos" panose="02110004020202020204"/>
                <a:ea typeface="+mn-ea"/>
                <a:cs typeface="+mn-cs"/>
              </a:rPr>
              <a:t>Heinäkuu</a:t>
            </a:r>
            <a:endParaRPr kumimoji="0" lang="fi-FI" sz="1400" b="0" i="0" u="none" strike="noStrike" kern="1200" cap="none" spc="0" normalizeH="0" baseline="0" noProof="0" dirty="0">
              <a:ln>
                <a:noFill/>
              </a:ln>
              <a:solidFill>
                <a:srgbClr val="FFFFFF"/>
              </a:solidFill>
              <a:effectLst/>
              <a:uLnTx/>
              <a:uFillTx/>
              <a:latin typeface="Aptos" panose="02110004020202020204"/>
              <a:ea typeface="+mn-ea"/>
              <a:cs typeface="+mn-cs"/>
            </a:endParaRP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fi-FI" sz="1400" b="1" i="0" u="none" strike="noStrike" kern="1200" cap="none" spc="0" normalizeH="0" baseline="0" noProof="0" dirty="0">
                <a:ln>
                  <a:noFill/>
                </a:ln>
                <a:solidFill>
                  <a:srgbClr val="FFFFFF"/>
                </a:solidFill>
                <a:effectLst/>
                <a:uLnTx/>
                <a:uFillTx/>
                <a:latin typeface="Aptos" panose="02110004020202020204"/>
                <a:ea typeface="+mn-ea"/>
                <a:cs typeface="+mn-cs"/>
              </a:rPr>
              <a:t>Elokuu:</a:t>
            </a:r>
            <a:r>
              <a:rPr kumimoji="0" lang="fi-FI" sz="1400" b="0" i="0" u="none" strike="noStrike" kern="1200" cap="none" spc="0" normalizeH="0" baseline="0" noProof="0" dirty="0">
                <a:ln>
                  <a:noFill/>
                </a:ln>
                <a:solidFill>
                  <a:srgbClr val="FFFFFF"/>
                </a:solidFill>
                <a:effectLst/>
                <a:uLnTx/>
                <a:uFillTx/>
                <a:latin typeface="Aptos" panose="02110004020202020204"/>
                <a:ea typeface="+mn-ea"/>
                <a:cs typeface="+mn-cs"/>
              </a:rPr>
              <a:t> Savuton Suomi -päivä – koulujen aloitus ja ennaltaehkäisy </a:t>
            </a: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fi-FI" sz="1400" b="1" i="0" u="none" strike="noStrike" kern="1200" cap="none" spc="0" normalizeH="0" baseline="0" noProof="0" dirty="0">
                <a:ln>
                  <a:noFill/>
                </a:ln>
                <a:solidFill>
                  <a:srgbClr val="FFFFFF"/>
                </a:solidFill>
                <a:effectLst/>
                <a:uLnTx/>
                <a:uFillTx/>
                <a:latin typeface="Aptos" panose="02110004020202020204"/>
                <a:ea typeface="+mn-ea"/>
                <a:cs typeface="+mn-cs"/>
              </a:rPr>
              <a:t>Syyskuu:</a:t>
            </a:r>
            <a:r>
              <a:rPr kumimoji="0" lang="fi-FI" sz="1400" b="0" i="0" u="none" strike="noStrike" kern="1200" cap="none" spc="0" normalizeH="0" baseline="0" noProof="0" dirty="0">
                <a:ln>
                  <a:noFill/>
                </a:ln>
                <a:solidFill>
                  <a:srgbClr val="FFFFFF"/>
                </a:solidFill>
                <a:effectLst/>
                <a:uLnTx/>
                <a:uFillTx/>
                <a:latin typeface="Aptos" panose="02110004020202020204"/>
                <a:ea typeface="+mn-ea"/>
                <a:cs typeface="+mn-cs"/>
              </a:rPr>
              <a:t> Liikenneturvallisuusviikko</a:t>
            </a:r>
          </a:p>
          <a:p>
            <a:pPr marL="228600" marR="0" lvl="0" indent="-228600" defTabSz="914400" rtl="0" eaLnBrk="1" fontAlgn="auto" latinLnBrk="0" hangingPunct="1">
              <a:spcBef>
                <a:spcPts val="1000"/>
              </a:spcBef>
              <a:spcAft>
                <a:spcPts val="0"/>
              </a:spcAft>
              <a:buClrTx/>
              <a:buSzTx/>
              <a:buFont typeface="Arial" panose="020B0604020202020204" pitchFamily="34" charset="0"/>
              <a:buNone/>
              <a:tabLst/>
              <a:defRPr/>
            </a:pPr>
            <a:r>
              <a:rPr kumimoji="0" lang="fi-FI" sz="1400" b="1" i="0" u="none" strike="noStrike" kern="1200" cap="none" spc="0" normalizeH="0" baseline="0" noProof="0" dirty="0">
                <a:ln>
                  <a:noFill/>
                </a:ln>
                <a:solidFill>
                  <a:srgbClr val="FFFFFF"/>
                </a:solidFill>
                <a:effectLst/>
                <a:uLnTx/>
                <a:uFillTx/>
                <a:latin typeface="Aptos" panose="02110004020202020204"/>
                <a:ea typeface="+mn-ea"/>
                <a:cs typeface="+mn-cs"/>
              </a:rPr>
              <a:t>Loka–joulukuu</a:t>
            </a: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fi-FI" sz="1400" b="1" i="0" u="none" strike="noStrike" kern="1200" cap="none" spc="0" normalizeH="0" baseline="0" noProof="0" dirty="0">
                <a:ln>
                  <a:noFill/>
                </a:ln>
                <a:solidFill>
                  <a:srgbClr val="FFFFFF"/>
                </a:solidFill>
                <a:effectLst/>
                <a:uLnTx/>
                <a:uFillTx/>
                <a:latin typeface="Aptos" panose="02110004020202020204"/>
                <a:ea typeface="+mn-ea"/>
                <a:cs typeface="+mn-cs"/>
              </a:rPr>
              <a:t>Lokakuu:</a:t>
            </a:r>
            <a:r>
              <a:rPr kumimoji="0" lang="fi-FI" sz="1400" b="0" i="0" u="none" strike="noStrike" kern="1200" cap="none" spc="0" normalizeH="0" baseline="0" noProof="0" dirty="0">
                <a:ln>
                  <a:noFill/>
                </a:ln>
                <a:solidFill>
                  <a:srgbClr val="FFFFFF"/>
                </a:solidFill>
                <a:effectLst/>
                <a:uLnTx/>
                <a:uFillTx/>
                <a:latin typeface="Aptos" panose="02110004020202020204"/>
                <a:ea typeface="+mn-ea"/>
                <a:cs typeface="+mn-cs"/>
              </a:rPr>
              <a:t> Asunnottomien yö (17.10.), Köyhyyden vastainen päivä, Vanhustenviikko </a:t>
            </a: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fi-FI" sz="1400" b="1" i="0" u="none" strike="noStrike" kern="1200" cap="none" spc="0" normalizeH="0" baseline="0" noProof="0" dirty="0">
                <a:ln>
                  <a:noFill/>
                </a:ln>
                <a:solidFill>
                  <a:srgbClr val="FFFFFF"/>
                </a:solidFill>
                <a:effectLst/>
                <a:uLnTx/>
                <a:uFillTx/>
                <a:latin typeface="Aptos" panose="02110004020202020204"/>
                <a:ea typeface="+mn-ea"/>
                <a:cs typeface="+mn-cs"/>
              </a:rPr>
              <a:t>Marraskuu:</a:t>
            </a:r>
            <a:r>
              <a:rPr kumimoji="0" lang="fi-FI" sz="1400" b="0" i="0" u="none" strike="noStrike" kern="1200" cap="none" spc="0" normalizeH="0" baseline="0" noProof="0" dirty="0">
                <a:ln>
                  <a:noFill/>
                </a:ln>
                <a:solidFill>
                  <a:srgbClr val="FFFFFF"/>
                </a:solidFill>
                <a:effectLst/>
                <a:uLnTx/>
                <a:uFillTx/>
                <a:latin typeface="Aptos" panose="02110004020202020204"/>
                <a:ea typeface="+mn-ea"/>
                <a:cs typeface="+mn-cs"/>
              </a:rPr>
              <a:t> Ehkäisevän päihdetyön viikko, Peliviikko, Mielenterveysviikko</a:t>
            </a: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fi-FI" sz="1400" b="1" i="0" u="none" strike="noStrike" kern="1200" cap="none" spc="0" normalizeH="0" baseline="0" noProof="0" dirty="0">
                <a:ln>
                  <a:noFill/>
                </a:ln>
                <a:solidFill>
                  <a:srgbClr val="FFFFFF"/>
                </a:solidFill>
                <a:effectLst/>
                <a:uLnTx/>
                <a:uFillTx/>
                <a:latin typeface="Aptos" panose="02110004020202020204"/>
                <a:ea typeface="+mn-ea"/>
                <a:cs typeface="+mn-cs"/>
              </a:rPr>
              <a:t>Joulukuu:</a:t>
            </a:r>
            <a:r>
              <a:rPr kumimoji="0" lang="fi-FI" sz="1400" b="0" i="0" u="none" strike="noStrike" kern="1200" cap="none" spc="0" normalizeH="0" baseline="0" noProof="0" dirty="0">
                <a:ln>
                  <a:noFill/>
                </a:ln>
                <a:solidFill>
                  <a:srgbClr val="FFFFFF"/>
                </a:solidFill>
                <a:effectLst/>
                <a:uLnTx/>
                <a:uFillTx/>
                <a:latin typeface="Aptos" panose="02110004020202020204"/>
                <a:ea typeface="+mn-ea"/>
                <a:cs typeface="+mn-cs"/>
              </a:rPr>
              <a:t> Anna lapselle raitis joulu, pikkujoulukauden ehkäisevä työ</a:t>
            </a:r>
          </a:p>
          <a:p>
            <a:endParaRPr lang="fi-FI" sz="1500" dirty="0">
              <a:solidFill>
                <a:srgbClr val="FFFFFF"/>
              </a:solidFill>
            </a:endParaRPr>
          </a:p>
        </p:txBody>
      </p:sp>
    </p:spTree>
    <p:extLst>
      <p:ext uri="{BB962C8B-B14F-4D97-AF65-F5344CB8AC3E}">
        <p14:creationId xmlns:p14="http://schemas.microsoft.com/office/powerpoint/2010/main" val="329695963"/>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isällön paikkamerkki 3">
            <a:extLst>
              <a:ext uri="{FF2B5EF4-FFF2-40B4-BE49-F238E27FC236}">
                <a16:creationId xmlns:a16="http://schemas.microsoft.com/office/drawing/2014/main" id="{3B1CA555-E899-3D9F-C9A5-71554EBEC1A4}"/>
              </a:ext>
            </a:extLst>
          </p:cNvPr>
          <p:cNvPicPr>
            <a:picLocks noGrp="1" noChangeAspect="1"/>
          </p:cNvPicPr>
          <p:nvPr>
            <p:ph idx="1"/>
          </p:nvPr>
        </p:nvPicPr>
        <p:blipFill>
          <a:blip r:embed="rId2"/>
          <a:stretch>
            <a:fillRect/>
          </a:stretch>
        </p:blipFill>
        <p:spPr>
          <a:xfrm>
            <a:off x="995680" y="540069"/>
            <a:ext cx="11003724" cy="6189594"/>
          </a:xfrm>
          <a:prstGeom prst="rect">
            <a:avLst/>
          </a:prstGeom>
        </p:spPr>
      </p:pic>
      <p:sp>
        <p:nvSpPr>
          <p:cNvPr id="2" name="Tekstiruutu 1">
            <a:extLst>
              <a:ext uri="{FF2B5EF4-FFF2-40B4-BE49-F238E27FC236}">
                <a16:creationId xmlns:a16="http://schemas.microsoft.com/office/drawing/2014/main" id="{22CFA8EA-9717-BA7D-4FDF-6808EC550AE0}"/>
              </a:ext>
            </a:extLst>
          </p:cNvPr>
          <p:cNvSpPr txBox="1"/>
          <p:nvPr/>
        </p:nvSpPr>
        <p:spPr>
          <a:xfrm>
            <a:off x="396239" y="142240"/>
            <a:ext cx="10694547" cy="369332"/>
          </a:xfrm>
          <a:prstGeom prst="rect">
            <a:avLst/>
          </a:prstGeom>
          <a:noFill/>
        </p:spPr>
        <p:txBody>
          <a:bodyPr wrap="square" rtlCol="0">
            <a:spAutoFit/>
          </a:bodyPr>
          <a:lstStyle/>
          <a:p>
            <a:r>
              <a:rPr lang="fi-FI" dirty="0"/>
              <a:t>Liite 1. Ehkäisevän päihdetyön, mielenterveyden hyvinvoinnin ja väkivallan ehkäisyn vuosikello.</a:t>
            </a:r>
          </a:p>
        </p:txBody>
      </p:sp>
    </p:spTree>
    <p:extLst>
      <p:ext uri="{BB962C8B-B14F-4D97-AF65-F5344CB8AC3E}">
        <p14:creationId xmlns:p14="http://schemas.microsoft.com/office/powerpoint/2010/main" val="1041483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isällön paikkamerkki 3">
            <a:extLst>
              <a:ext uri="{FF2B5EF4-FFF2-40B4-BE49-F238E27FC236}">
                <a16:creationId xmlns:a16="http://schemas.microsoft.com/office/drawing/2014/main" id="{58EC3C10-8FE5-E331-12E9-CA73CFF38686}"/>
              </a:ext>
            </a:extLst>
          </p:cNvPr>
          <p:cNvPicPr>
            <a:picLocks noGrp="1" noChangeAspect="1"/>
          </p:cNvPicPr>
          <p:nvPr>
            <p:ph idx="1"/>
          </p:nvPr>
        </p:nvPicPr>
        <p:blipFill>
          <a:blip r:embed="rId2"/>
          <a:stretch>
            <a:fillRect/>
          </a:stretch>
        </p:blipFill>
        <p:spPr>
          <a:xfrm>
            <a:off x="953729" y="544148"/>
            <a:ext cx="11224624" cy="6313851"/>
          </a:xfrm>
          <a:prstGeom prst="rect">
            <a:avLst/>
          </a:prstGeom>
        </p:spPr>
      </p:pic>
      <p:sp>
        <p:nvSpPr>
          <p:cNvPr id="2" name="Tekstiruutu 1">
            <a:extLst>
              <a:ext uri="{FF2B5EF4-FFF2-40B4-BE49-F238E27FC236}">
                <a16:creationId xmlns:a16="http://schemas.microsoft.com/office/drawing/2014/main" id="{A4652ED7-1B28-A55B-FEEB-74E9A856834C}"/>
              </a:ext>
            </a:extLst>
          </p:cNvPr>
          <p:cNvSpPr txBox="1"/>
          <p:nvPr/>
        </p:nvSpPr>
        <p:spPr>
          <a:xfrm>
            <a:off x="396240" y="142240"/>
            <a:ext cx="8442960" cy="369332"/>
          </a:xfrm>
          <a:prstGeom prst="rect">
            <a:avLst/>
          </a:prstGeom>
          <a:noFill/>
        </p:spPr>
        <p:txBody>
          <a:bodyPr wrap="square" rtlCol="0">
            <a:spAutoFit/>
          </a:bodyPr>
          <a:lstStyle/>
          <a:p>
            <a:r>
              <a:rPr lang="fi-FI" dirty="0"/>
              <a:t>Liite 2. Tiedolla tuloksiin –hankkeen vuosikello.</a:t>
            </a:r>
          </a:p>
        </p:txBody>
      </p:sp>
    </p:spTree>
    <p:extLst>
      <p:ext uri="{BB962C8B-B14F-4D97-AF65-F5344CB8AC3E}">
        <p14:creationId xmlns:p14="http://schemas.microsoft.com/office/powerpoint/2010/main" val="3227831770"/>
      </p:ext>
    </p:extLst>
  </p:cSld>
  <p:clrMapOvr>
    <a:masterClrMapping/>
  </p:clrMapOvr>
</p:sld>
</file>

<file path=ppt/theme/theme1.xml><?xml version="1.0" encoding="utf-8"?>
<a:theme xmlns:a="http://schemas.openxmlformats.org/drawingml/2006/main" name="Office-te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583</TotalTime>
  <Words>1007</Words>
  <Application>Microsoft Office PowerPoint</Application>
  <PresentationFormat>Laajakuva</PresentationFormat>
  <Paragraphs>217</Paragraphs>
  <Slides>19</Slides>
  <Notes>0</Notes>
  <HiddenSlides>0</HiddenSlides>
  <MMClips>0</MMClips>
  <ScaleCrop>false</ScaleCrop>
  <HeadingPairs>
    <vt:vector size="6" baseType="variant">
      <vt:variant>
        <vt:lpstr>Käytetyt fontit</vt:lpstr>
      </vt:variant>
      <vt:variant>
        <vt:i4>4</vt:i4>
      </vt:variant>
      <vt:variant>
        <vt:lpstr>Teema</vt:lpstr>
      </vt:variant>
      <vt:variant>
        <vt:i4>1</vt:i4>
      </vt:variant>
      <vt:variant>
        <vt:lpstr>Dian otsikot</vt:lpstr>
      </vt:variant>
      <vt:variant>
        <vt:i4>19</vt:i4>
      </vt:variant>
    </vt:vector>
  </HeadingPairs>
  <TitlesOfParts>
    <vt:vector size="24" baseType="lpstr">
      <vt:lpstr>Aptos</vt:lpstr>
      <vt:lpstr>Aptos Display</vt:lpstr>
      <vt:lpstr>Arial</vt:lpstr>
      <vt:lpstr>Wingdings</vt:lpstr>
      <vt:lpstr>Office-teema</vt:lpstr>
      <vt:lpstr>Ehkäisevän päihdetyön, mielenterveyden hyvinvoinnin ja väkivallan ehkäisyn toimintasuunnitelma  vuosille 2026-2029</vt:lpstr>
      <vt:lpstr>Sisältö</vt:lpstr>
      <vt:lpstr>1. Ehkäisevä päihdetyö</vt:lpstr>
      <vt:lpstr>PowerPoint-esitys</vt:lpstr>
      <vt:lpstr>Pakka-toimintamalli</vt:lpstr>
      <vt:lpstr>2. Hyvinvointia ja turvallisuutta vahvistava ehkäisevä työ</vt:lpstr>
      <vt:lpstr>PowerPoint-esitys</vt:lpstr>
      <vt:lpstr>3. Tavoitteet ja toimenpiteet  vuosille 2026-2029</vt:lpstr>
      <vt:lpstr>PowerPoint-esitys</vt:lpstr>
      <vt:lpstr>PowerPoint-esitys</vt:lpstr>
      <vt:lpstr>PowerPoint-esitys</vt:lpstr>
      <vt:lpstr>PowerPoint-esitys</vt:lpstr>
      <vt:lpstr>PowerPoint-esitys</vt:lpstr>
      <vt:lpstr>4. Yhteistyöryhmä</vt:lpstr>
      <vt:lpstr>Yhteistyöryhmän kokoonpano</vt:lpstr>
      <vt:lpstr>5. Vuosikellot</vt:lpstr>
      <vt:lpstr>Vuosikello</vt:lpstr>
      <vt:lpstr>PowerPoint-esitys</vt:lpstr>
      <vt:lpstr>PowerPoint-esitys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Ehkäisevän päihdetyön, mielenterveyden hyvinvoinnin ja väkivallan ehkäisyn toimintasuunnitelma  vuosille 2026-2029</dc:title>
  <dc:creator>Riina Rautiainen</dc:creator>
  <cp:lastModifiedBy>Koskinen Matleena</cp:lastModifiedBy>
  <cp:revision>3</cp:revision>
  <dcterms:created xsi:type="dcterms:W3CDTF">2026-03-02T08:31:17Z</dcterms:created>
  <dcterms:modified xsi:type="dcterms:W3CDTF">2026-10-23T11:32:03Z</dcterms:modified>
</cp:coreProperties>
</file>