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8" r:id="rId5"/>
  </p:sldMasterIdLst>
  <p:sldIdLst>
    <p:sldId id="256" r:id="rId6"/>
    <p:sldId id="259" r:id="rId7"/>
    <p:sldId id="257" r:id="rId8"/>
    <p:sldId id="258" r:id="rId9"/>
    <p:sldId id="260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5B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skinen Matleena" userId="9978317e-ad52-49b5-a004-94328ef18e57" providerId="ADAL" clId="{C8AC310F-F46A-41AF-8639-E42F2B94CE8F}"/>
    <pc:docChg chg="custSel addSld modSld">
      <pc:chgData name="Koskinen Matleena" userId="9978317e-ad52-49b5-a004-94328ef18e57" providerId="ADAL" clId="{C8AC310F-F46A-41AF-8639-E42F2B94CE8F}" dt="2026-09-02T11:13:39.229" v="147" actId="14100"/>
      <pc:docMkLst>
        <pc:docMk/>
      </pc:docMkLst>
      <pc:sldChg chg="addSp modSp mod">
        <pc:chgData name="Koskinen Matleena" userId="9978317e-ad52-49b5-a004-94328ef18e57" providerId="ADAL" clId="{C8AC310F-F46A-41AF-8639-E42F2B94CE8F}" dt="2026-09-02T11:09:48.453" v="136" actId="1076"/>
        <pc:sldMkLst>
          <pc:docMk/>
          <pc:sldMk cId="2797516724" sldId="256"/>
        </pc:sldMkLst>
        <pc:spChg chg="mod">
          <ac:chgData name="Koskinen Matleena" userId="9978317e-ad52-49b5-a004-94328ef18e57" providerId="ADAL" clId="{C8AC310F-F46A-41AF-8639-E42F2B94CE8F}" dt="2026-09-02T11:09:48.453" v="136" actId="1076"/>
          <ac:spMkLst>
            <pc:docMk/>
            <pc:sldMk cId="2797516724" sldId="256"/>
            <ac:spMk id="2" creationId="{778E19D0-DF61-E268-D9EE-0AC7806D02FF}"/>
          </ac:spMkLst>
        </pc:spChg>
        <pc:picChg chg="add mod">
          <ac:chgData name="Koskinen Matleena" userId="9978317e-ad52-49b5-a004-94328ef18e57" providerId="ADAL" clId="{C8AC310F-F46A-41AF-8639-E42F2B94CE8F}" dt="2026-09-02T11:08:47.474" v="135" actId="1076"/>
          <ac:picMkLst>
            <pc:docMk/>
            <pc:sldMk cId="2797516724" sldId="256"/>
            <ac:picMk id="3" creationId="{AF71D022-2697-44D9-9F84-6A1084FF389D}"/>
          </ac:picMkLst>
        </pc:picChg>
      </pc:sldChg>
      <pc:sldChg chg="addSp delSp modSp">
        <pc:chgData name="Koskinen Matleena" userId="9978317e-ad52-49b5-a004-94328ef18e57" providerId="ADAL" clId="{C8AC310F-F46A-41AF-8639-E42F2B94CE8F}" dt="2026-09-02T10:11:24.508" v="49" actId="14100"/>
        <pc:sldMkLst>
          <pc:docMk/>
          <pc:sldMk cId="615650801" sldId="257"/>
        </pc:sldMkLst>
        <pc:spChg chg="del">
          <ac:chgData name="Koskinen Matleena" userId="9978317e-ad52-49b5-a004-94328ef18e57" providerId="ADAL" clId="{C8AC310F-F46A-41AF-8639-E42F2B94CE8F}" dt="2026-09-02T10:10:38.999" v="40"/>
          <ac:spMkLst>
            <pc:docMk/>
            <pc:sldMk cId="615650801" sldId="257"/>
            <ac:spMk id="3" creationId="{A1233E94-3990-49A4-F380-B2BF4AD97329}"/>
          </ac:spMkLst>
        </pc:spChg>
        <pc:picChg chg="add mod">
          <ac:chgData name="Koskinen Matleena" userId="9978317e-ad52-49b5-a004-94328ef18e57" providerId="ADAL" clId="{C8AC310F-F46A-41AF-8639-E42F2B94CE8F}" dt="2026-09-02T10:11:24.508" v="49" actId="14100"/>
          <ac:picMkLst>
            <pc:docMk/>
            <pc:sldMk cId="615650801" sldId="257"/>
            <ac:picMk id="1026" creationId="{01BBDCEF-2010-4FBD-9F18-65B98E8133B4}"/>
          </ac:picMkLst>
        </pc:picChg>
      </pc:sldChg>
      <pc:sldChg chg="addSp modSp new mod">
        <pc:chgData name="Koskinen Matleena" userId="9978317e-ad52-49b5-a004-94328ef18e57" providerId="ADAL" clId="{C8AC310F-F46A-41AF-8639-E42F2B94CE8F}" dt="2026-09-02T11:11:04.921" v="140" actId="1076"/>
        <pc:sldMkLst>
          <pc:docMk/>
          <pc:sldMk cId="3698245101" sldId="258"/>
        </pc:sldMkLst>
        <pc:spChg chg="mod">
          <ac:chgData name="Koskinen Matleena" userId="9978317e-ad52-49b5-a004-94328ef18e57" providerId="ADAL" clId="{C8AC310F-F46A-41AF-8639-E42F2B94CE8F}" dt="2026-09-02T10:25:20.018" v="101" actId="14100"/>
          <ac:spMkLst>
            <pc:docMk/>
            <pc:sldMk cId="3698245101" sldId="258"/>
            <ac:spMk id="2" creationId="{4B6935DB-78C5-4A2D-9B70-04C4A0984E50}"/>
          </ac:spMkLst>
        </pc:spChg>
        <pc:spChg chg="mod">
          <ac:chgData name="Koskinen Matleena" userId="9978317e-ad52-49b5-a004-94328ef18e57" providerId="ADAL" clId="{C8AC310F-F46A-41AF-8639-E42F2B94CE8F}" dt="2026-09-02T10:25:31.405" v="103" actId="255"/>
          <ac:spMkLst>
            <pc:docMk/>
            <pc:sldMk cId="3698245101" sldId="258"/>
            <ac:spMk id="3" creationId="{23FEB999-8687-4BCF-A008-CED06C1E9E72}"/>
          </ac:spMkLst>
        </pc:spChg>
        <pc:spChg chg="add mod">
          <ac:chgData name="Koskinen Matleena" userId="9978317e-ad52-49b5-a004-94328ef18e57" providerId="ADAL" clId="{C8AC310F-F46A-41AF-8639-E42F2B94CE8F}" dt="2026-09-02T11:11:04.921" v="140" actId="1076"/>
          <ac:spMkLst>
            <pc:docMk/>
            <pc:sldMk cId="3698245101" sldId="258"/>
            <ac:spMk id="6" creationId="{59409A87-F9D7-4AC3-8ED2-59C57D41C881}"/>
          </ac:spMkLst>
        </pc:spChg>
        <pc:picChg chg="add mod">
          <ac:chgData name="Koskinen Matleena" userId="9978317e-ad52-49b5-a004-94328ef18e57" providerId="ADAL" clId="{C8AC310F-F46A-41AF-8639-E42F2B94CE8F}" dt="2026-09-02T10:27:08.897" v="105" actId="1076"/>
          <ac:picMkLst>
            <pc:docMk/>
            <pc:sldMk cId="3698245101" sldId="258"/>
            <ac:picMk id="4" creationId="{10F28AE4-DAB9-4E4F-BE0F-1BBF4DE277F7}"/>
          </ac:picMkLst>
        </pc:picChg>
      </pc:sldChg>
      <pc:sldChg chg="modSp new mod">
        <pc:chgData name="Koskinen Matleena" userId="9978317e-ad52-49b5-a004-94328ef18e57" providerId="ADAL" clId="{C8AC310F-F46A-41AF-8639-E42F2B94CE8F}" dt="2026-09-02T11:13:39.229" v="147" actId="14100"/>
        <pc:sldMkLst>
          <pc:docMk/>
          <pc:sldMk cId="3141140058" sldId="259"/>
        </pc:sldMkLst>
        <pc:spChg chg="mod">
          <ac:chgData name="Koskinen Matleena" userId="9978317e-ad52-49b5-a004-94328ef18e57" providerId="ADAL" clId="{C8AC310F-F46A-41AF-8639-E42F2B94CE8F}" dt="2026-09-02T11:11:21.649" v="141" actId="1076"/>
          <ac:spMkLst>
            <pc:docMk/>
            <pc:sldMk cId="3141140058" sldId="259"/>
            <ac:spMk id="2" creationId="{1D9C8A69-3F2D-4990-BB87-4717584DD6BF}"/>
          </ac:spMkLst>
        </pc:spChg>
        <pc:spChg chg="mod">
          <ac:chgData name="Koskinen Matleena" userId="9978317e-ad52-49b5-a004-94328ef18e57" providerId="ADAL" clId="{C8AC310F-F46A-41AF-8639-E42F2B94CE8F}" dt="2026-09-02T11:13:39.229" v="147" actId="14100"/>
          <ac:spMkLst>
            <pc:docMk/>
            <pc:sldMk cId="3141140058" sldId="259"/>
            <ac:spMk id="3" creationId="{E97899CF-0C46-45BE-933E-FF729DD0B9AB}"/>
          </ac:spMkLst>
        </pc:spChg>
      </pc:sldChg>
      <pc:sldChg chg="addSp delSp modSp new mod">
        <pc:chgData name="Koskinen Matleena" userId="9978317e-ad52-49b5-a004-94328ef18e57" providerId="ADAL" clId="{C8AC310F-F46A-41AF-8639-E42F2B94CE8F}" dt="2026-09-02T10:37:43.902" v="132" actId="14100"/>
        <pc:sldMkLst>
          <pc:docMk/>
          <pc:sldMk cId="3097582364" sldId="260"/>
        </pc:sldMkLst>
        <pc:spChg chg="del">
          <ac:chgData name="Koskinen Matleena" userId="9978317e-ad52-49b5-a004-94328ef18e57" providerId="ADAL" clId="{C8AC310F-F46A-41AF-8639-E42F2B94CE8F}" dt="2026-09-02T10:36:25.704" v="118" actId="478"/>
          <ac:spMkLst>
            <pc:docMk/>
            <pc:sldMk cId="3097582364" sldId="260"/>
            <ac:spMk id="2" creationId="{2FA0B20B-310A-4ECC-BD68-B61958E42530}"/>
          </ac:spMkLst>
        </pc:spChg>
        <pc:spChg chg="del">
          <ac:chgData name="Koskinen Matleena" userId="9978317e-ad52-49b5-a004-94328ef18e57" providerId="ADAL" clId="{C8AC310F-F46A-41AF-8639-E42F2B94CE8F}" dt="2026-09-02T10:36:16.947" v="117"/>
          <ac:spMkLst>
            <pc:docMk/>
            <pc:sldMk cId="3097582364" sldId="260"/>
            <ac:spMk id="3" creationId="{E4DC893E-122E-4AF2-A7EE-F7699CB96696}"/>
          </ac:spMkLst>
        </pc:spChg>
        <pc:picChg chg="add mod">
          <ac:chgData name="Koskinen Matleena" userId="9978317e-ad52-49b5-a004-94328ef18e57" providerId="ADAL" clId="{C8AC310F-F46A-41AF-8639-E42F2B94CE8F}" dt="2026-09-02T10:37:43.902" v="132" actId="14100"/>
          <ac:picMkLst>
            <pc:docMk/>
            <pc:sldMk cId="3097582364" sldId="260"/>
            <ac:picMk id="4" creationId="{E43FFA1E-90BA-4202-843F-B096E3FEF2A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B91C52-2E8D-4881-BA39-DD382B0EC5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8943112-D3DB-44E5-9905-C8D8C788E3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EB97F42-9731-4A23-BD72-76DC09396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0A26-F7E6-4FAE-B846-DA2F3DA28496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19106D-9C6D-465B-949D-A31ECBA8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8BE017A-AB74-48BC-83AC-735B861F4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CCF59-FC07-41F8-AEA0-43078D00CD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356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9A4BED-06FC-4DC3-A7F9-386E002AD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9E138E-4D38-4561-862A-6384DDB26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DDFB3F4-204E-40D3-B3DC-CFE37E8FD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0A26-F7E6-4FAE-B846-DA2F3DA28496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F3C14BE-C8C7-42A0-B46A-66C3F3CBA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EB872F6-2C23-4ECE-9893-91928D585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CCF59-FC07-41F8-AEA0-43078D00CD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6079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EF219E-5C7F-40C2-A93F-7B611D4E7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481E187-C9AB-494D-9370-9B5341C7A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7B20642-CA56-4577-916E-0EE4AAB1E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0A26-F7E6-4FAE-B846-DA2F3DA28496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6C06252-A914-47F7-BE4F-D2CE2F80F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026A8A8-CF1F-4D76-9060-AF4201AE2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CCF59-FC07-41F8-AEA0-43078D00CD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4779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3489D1-8D95-49A7-96B6-1E3F9C078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D8184BD-9159-4F4D-AEF7-02FA211BF4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5EE7715-D10B-4399-9A1A-18412C45A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6D25692-7955-4B4F-B229-A471C664B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0A26-F7E6-4FAE-B846-DA2F3DA28496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93E413A-C56E-4441-AE85-3046F614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3974954-C197-43A7-8A30-084586FDF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CCF59-FC07-41F8-AEA0-43078D00CD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4390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284433-1FD4-4C10-A164-CD27D5899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EEC6389-FDC8-4568-AEE5-89C2892742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51E12DE-F63A-4B3E-A1B3-452CAC3E2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72385DF-5128-4BB1-BACE-B697CAC3C1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82B16F0-AF81-4969-9F31-B2715945B5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6801A8D-FCC2-4AF7-BA75-C2DA58F52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0A26-F7E6-4FAE-B846-DA2F3DA28496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94A59A81-E0FB-4F2A-8764-D76D67FD2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CBFEA834-766E-4745-95FE-BFA870CFF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CCF59-FC07-41F8-AEA0-43078D00CD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786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CA90BB-F0FC-4A24-890C-E6780A416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CA2A64B-653B-45CE-8584-91D5F90A8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0A26-F7E6-4FAE-B846-DA2F3DA28496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4975951-84CB-43E2-95E4-55723A562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8C9CEEB-0C65-408E-8308-FA753A22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CCF59-FC07-41F8-AEA0-43078D00CD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1714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359DAEA-8B04-4FC6-B536-14CD79354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0A26-F7E6-4FAE-B846-DA2F3DA28496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BE47E98-6DD6-49DE-A11F-8ECFEF8A2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F5EED55-336A-4C21-AF94-F3A83C019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CCF59-FC07-41F8-AEA0-43078D00CD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7023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87BE0FB-E757-4340-97C1-A1B080017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0A36FAF-FFD0-42AB-8AEA-2D07C9B02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A489E93-3A11-4AAD-B5DD-3EA1413E2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ECACA29-51FC-41C4-A969-5DFAE465B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0A26-F7E6-4FAE-B846-DA2F3DA28496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B818B80-D156-4B2D-9B3A-971B1AD48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ED80575-F80E-4D41-AFA9-DF142485E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CCF59-FC07-41F8-AEA0-43078D00CD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8441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51912C-7947-459F-ACA1-88B4FAEC3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2B6436A-E04D-483B-B335-E656BC8061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24DC509-41F3-4D13-A5DA-1AECFD98E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E0C578D-446B-436E-8404-583487E6B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0A26-F7E6-4FAE-B846-DA2F3DA28496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A31EF33-7433-4AE3-843D-0F03EB567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3993AE6-80FA-4770-9D13-BDE4E9C78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CCF59-FC07-41F8-AEA0-43078D00CD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0318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FFAAE-97EB-4407-4396-0DDCB5E6D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4D9772-D944-F216-0AD6-E145293E9D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B30B4-E952-803A-BBEF-3502DEFB6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9CE99-8932-41FB-BE7C-D42A13F63D14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89416-71F8-C421-ADF5-3D074C50A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4D2AE1-2E60-B8DD-6088-0C59F23ED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9F525-2B66-4E2F-8536-C5CE65BC3C4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8933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7973958E-8E47-D5E5-6E0C-653C1EFA665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1153"/>
            <a:ext cx="12192000" cy="850394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F67DFCB-1C0D-4AE5-9249-C4934842A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64F4142-AB6B-4637-9945-F47F0DFEB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2200156-11F4-45A0-91BE-CF7A93D4D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8000A26-F7E6-4FAE-B846-DA2F3DA28496}" type="datetimeFigureOut">
              <a:rPr lang="fi-FI" smtClean="0"/>
              <a:pPr/>
              <a:t>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AC72048-61CC-4A56-A954-88AD8F3411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33EDDC6-844E-4D02-BF73-A79AB3E98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3CCCF59-FC07-41F8-AEA0-43078D00CDAC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8005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05BA2"/>
          </a:solidFill>
          <a:latin typeface="Rubik SemiBold" pitchFamily="2" charset="-79"/>
          <a:ea typeface="+mj-ea"/>
          <a:cs typeface="Rubik SemiBold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Rubik SemiBold" pitchFamily="2" charset="-79"/>
          <a:ea typeface="+mn-ea"/>
          <a:cs typeface="Rubik SemiBold" pitchFamily="2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Rubik" pitchFamily="2" charset="-79"/>
          <a:ea typeface="+mn-ea"/>
          <a:cs typeface="Rubik" pitchFamily="2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Rubik" pitchFamily="2" charset="-79"/>
          <a:ea typeface="+mn-ea"/>
          <a:cs typeface="Rubik" pitchFamily="2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Rubik" pitchFamily="2" charset="-79"/>
          <a:ea typeface="+mn-ea"/>
          <a:cs typeface="Rubik" pitchFamily="2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ubik" pitchFamily="2" charset="-79"/>
          <a:ea typeface="+mn-ea"/>
          <a:cs typeface="Rubik" pitchFamily="2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6C6E3B7-6253-E9E5-9F56-027F0A12DC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49CE99-8932-41FB-BE7C-D42A13F63D14}" type="datetimeFigureOut">
              <a:rPr lang="fi-FI" smtClean="0"/>
              <a:t>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58E8AE4-CDEE-8499-2869-F74E15A961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4F28374-6AC1-5D58-3950-F5C9BE64C4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B9F525-2B66-4E2F-8536-C5CE65BC3C4D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65577D34-D0FA-AE25-8ACD-945BF5123F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313" y="-227034"/>
            <a:ext cx="12682625" cy="7312067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F781028F-A0AE-AF5F-2F09-5B7E9B99FE72}"/>
              </a:ext>
            </a:extLst>
          </p:cNvPr>
          <p:cNvSpPr txBox="1"/>
          <p:nvPr userDrawn="1"/>
        </p:nvSpPr>
        <p:spPr>
          <a:xfrm>
            <a:off x="2237014" y="2179865"/>
            <a:ext cx="75764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66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rPr>
              <a:t>TÄMÄ ON OTSIKKO</a:t>
            </a:r>
          </a:p>
        </p:txBody>
      </p:sp>
    </p:spTree>
    <p:extLst>
      <p:ext uri="{BB962C8B-B14F-4D97-AF65-F5344CB8AC3E}">
        <p14:creationId xmlns:p14="http://schemas.microsoft.com/office/powerpoint/2010/main" val="1126687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8E19D0-DF61-E268-D9EE-0AC7806D0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5113"/>
            <a:ext cx="9144000" cy="2387600"/>
          </a:xfrm>
        </p:spPr>
        <p:txBody>
          <a:bodyPr>
            <a:normAutofit/>
          </a:bodyPr>
          <a:lstStyle/>
          <a:p>
            <a:r>
              <a:rPr lang="fi-FI" dirty="0">
                <a:cs typeface="Rubik SemiBold"/>
              </a:rPr>
              <a:t>Voimaa vanhuuteen –ohjelman tulokset 2026</a:t>
            </a:r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AF71D022-2697-44D9-9F84-6A1084FF3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352" y="2927033"/>
            <a:ext cx="3871296" cy="290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516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9C8A69-3F2D-4990-BB87-4717584DD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09695"/>
            <a:ext cx="11464290" cy="1325563"/>
          </a:xfrm>
        </p:spPr>
        <p:txBody>
          <a:bodyPr>
            <a:normAutofit/>
          </a:bodyPr>
          <a:lstStyle/>
          <a:p>
            <a:r>
              <a:rPr lang="fi-FI" sz="3600" dirty="0"/>
              <a:t>Voimaa vanhuuteen Varsinais-Suomessa</a:t>
            </a:r>
            <a:br>
              <a:rPr lang="fi-FI" sz="3600" dirty="0"/>
            </a:br>
            <a:r>
              <a:rPr lang="fi-FI" sz="3600" dirty="0"/>
              <a:t> 2023-2026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97899CF-0C46-45BE-933E-FF729DD0B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0" y="1435258"/>
            <a:ext cx="110490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i-FI" dirty="0"/>
              <a:t>• Edistää toimintakyvyltään heikentyneiden, kotona asuvien ikäihmisten (75+) liikkumiskykyä, </a:t>
            </a:r>
          </a:p>
          <a:p>
            <a:pPr marL="0" indent="0">
              <a:buNone/>
            </a:pPr>
            <a:r>
              <a:rPr lang="fi-FI" dirty="0"/>
              <a:t>• osallisuutta ja itsenäistä selviytymistä</a:t>
            </a:r>
          </a:p>
          <a:p>
            <a:pPr marL="0" indent="0">
              <a:buNone/>
            </a:pPr>
            <a:r>
              <a:rPr lang="fi-FI" dirty="0"/>
              <a:t>• Tavoittaa vähän liikkuvat ikääntyneet</a:t>
            </a:r>
          </a:p>
          <a:p>
            <a:pPr marL="0" indent="0">
              <a:buNone/>
            </a:pPr>
            <a:r>
              <a:rPr lang="fi-FI" dirty="0"/>
              <a:t>• Lisää voima- ja tasapainoryhmiä, liikuntaneuvontaa, ulkoilua ja vertaisohjausta</a:t>
            </a:r>
          </a:p>
          <a:p>
            <a:pPr marL="0" indent="0">
              <a:buNone/>
            </a:pPr>
            <a:r>
              <a:rPr lang="fi-FI" dirty="0"/>
              <a:t>• Kehittää kuntakohtaisia ja alueellisia toimintamalleja</a:t>
            </a:r>
          </a:p>
          <a:p>
            <a:pPr marL="0" indent="0">
              <a:buNone/>
            </a:pPr>
            <a:r>
              <a:rPr lang="fi-FI" dirty="0"/>
              <a:t>• Vahvistaa yhteistyötä kuntien, hyvinvointialueen ja järjestöjen välillä</a:t>
            </a:r>
          </a:p>
          <a:p>
            <a:pPr marL="0" indent="0">
              <a:buNone/>
            </a:pPr>
            <a:r>
              <a:rPr lang="fi-FI" dirty="0"/>
              <a:t>• Rakentaa sujuva palvelupolku ikääntyneiden liikunnassa</a:t>
            </a:r>
          </a:p>
          <a:p>
            <a:pPr marL="0" indent="0">
              <a:buNone/>
            </a:pPr>
            <a:r>
              <a:rPr lang="fi-FI" dirty="0"/>
              <a:t>• Kehittämistyöstä vastaa Ikäinstituutti</a:t>
            </a:r>
          </a:p>
          <a:p>
            <a:pPr marL="0" indent="0">
              <a:buNone/>
            </a:pPr>
            <a:r>
              <a:rPr lang="fi-FI" dirty="0"/>
              <a:t>• Yhteistyössä mukana 26 kuntaa, </a:t>
            </a:r>
            <a:r>
              <a:rPr lang="fi-FI" dirty="0" err="1"/>
              <a:t>Varha</a:t>
            </a:r>
            <a:r>
              <a:rPr lang="fi-FI" dirty="0"/>
              <a:t>, Liiku ry, alueellinen vanhusneuvosto, V-S Suomen 113-sotejärjestöjen neuvottelukunta sekä kuntien kanssa aiesopimuksen tehneet paikallisyhdistykset.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41140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7805C-5B9D-0498-F862-F0272DFD1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1BBDCEF-2010-4FBD-9F18-65B98E8133B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8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650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6935DB-78C5-4A2D-9B70-04C4A0984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260" y="102235"/>
            <a:ext cx="11079480" cy="972185"/>
          </a:xfrm>
        </p:spPr>
        <p:txBody>
          <a:bodyPr>
            <a:normAutofit/>
          </a:bodyPr>
          <a:lstStyle/>
          <a:p>
            <a:r>
              <a:rPr lang="fi-FI" sz="4000" dirty="0"/>
              <a:t>Paimion Voitas –ryhmien tulokset vuonna 2025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FEB999-8687-4BCF-A008-CED06C1E9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540" y="967581"/>
            <a:ext cx="1117092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1800" dirty="0"/>
              <a:t>SPPB -testillä testataan tasapainoa, 4 metrin kävelynopeutta ja tuolista ylösnousua, jotka mittaavat ikääntyneiden alaraajojen suorituskykyä. Testi auttaa tunnistamaan ne ikääntyneet, joilla on kaatumisvaaraa lisäävä liikkumisvaikeus tai heikentynyt tasapaino.</a:t>
            </a:r>
          </a:p>
          <a:p>
            <a:pPr marL="0" indent="0">
              <a:buNone/>
            </a:pPr>
            <a:r>
              <a:rPr lang="fi-FI" sz="1800" dirty="0"/>
              <a:t>Alla olevaan infograafiin on otettu ne asiakkaat, joilta löytyy sekä alku- että lopputestin tulos. Tuloksiin ei ole laskettu niitä henkilöitä, joiden alkutestin tulos oli jo 12 pistettä, sillä kokonaispistemäärää ei ole mahdollista parantaa – vaikka harjoittelu on ollut tuloksellista ja ns. suoritusaika on parantunut!</a:t>
            </a:r>
          </a:p>
          <a:p>
            <a:pPr marL="0" indent="0">
              <a:buNone/>
            </a:pPr>
            <a:r>
              <a:rPr lang="fi-FI" sz="1800" dirty="0"/>
              <a:t>82 % ryhmään osallistuneista on parantanut SPPB-testitulostaan. </a:t>
            </a:r>
          </a:p>
          <a:p>
            <a:pPr marL="0" indent="0">
              <a:buNone/>
            </a:pPr>
            <a:r>
              <a:rPr lang="fi-FI" sz="1800" dirty="0"/>
              <a:t>Tulokset ovat erinomaisia ja kertoo myös siitä, että ryhmään on valikoitunut juuri oikeaa kohderyhmää.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0F28AE4-DAB9-4E4F-BE0F-1BBF4DE27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" y="3555088"/>
            <a:ext cx="5322269" cy="3200677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59409A87-F9D7-4AC3-8ED2-59C57D41C881}"/>
              </a:ext>
            </a:extLst>
          </p:cNvPr>
          <p:cNvSpPr txBox="1"/>
          <p:nvPr/>
        </p:nvSpPr>
        <p:spPr>
          <a:xfrm>
            <a:off x="6313473" y="3635098"/>
            <a:ext cx="520826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i-FI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Syksyn 2023 ja kevään </a:t>
            </a:r>
            <a:r>
              <a:rPr lang="fi-FI" sz="28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2026 aikana 71 toimintakyvyltään heikentynyttä paimiolaista on suorittanut </a:t>
            </a:r>
            <a:r>
              <a:rPr lang="fi-FI" sz="2800" b="1" dirty="0" err="1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VoiTas</a:t>
            </a:r>
            <a:r>
              <a:rPr lang="fi-FI" sz="28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–tehoharjoittelun.</a:t>
            </a:r>
            <a:br>
              <a:rPr kumimoji="0" lang="fi-FI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fi-FI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3698245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E43FFA1E-90BA-4202-843F-B096E3FEF2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8738"/>
            <a:ext cx="12192000" cy="666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582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7" id="{71835DA7-8534-4EB2-A47F-3139D3788075}" vid="{6336478F-A724-40B1-8E10-5EA24963ABA2}"/>
    </a:ext>
  </a:extLst>
</a:theme>
</file>

<file path=ppt/theme/theme2.xml><?xml version="1.0" encoding="utf-8"?>
<a:theme xmlns:a="http://schemas.openxmlformats.org/drawingml/2006/main" name="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7" id="{71835DA7-8534-4EB2-A47F-3139D3788075}" vid="{6D45B7B2-C033-4C3E-81A0-7B6FB72963D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abb251a3c8f4611ad664176883995de xmlns="c035b440-042b-4717-b157-cad7bc2ad8aa">
      <Terms xmlns="http://schemas.microsoft.com/office/infopath/2007/PartnerControls"/>
    </pabb251a3c8f4611ad664176883995de>
    <c5c268f064b04923b6c61995d5b1bff6 xmlns="c035b440-042b-4717-b157-cad7bc2ad8aa">
      <Terms xmlns="http://schemas.microsoft.com/office/infopath/2007/PartnerControls"/>
    </c5c268f064b04923b6c61995d5b1bff6>
    <TaxCatchAll xmlns="c035b440-042b-4717-b157-cad7bc2ad8aa" xsi:nil="true"/>
    <Intra_Responsible xmlns="c035b440-042b-4717-b157-cad7bc2ad8aa">
      <UserInfo>
        <DisplayName/>
        <AccountId xsi:nil="true"/>
        <AccountType/>
      </UserInfo>
    </Intra_Responsible>
    <lcf76f155ced4ddcb4097134ff3c332f xmlns="02201667-9be8-493a-8c12-0fae852ccb9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9C77A5C9109A46BC578681B878FDBB" ma:contentTypeVersion="17" ma:contentTypeDescription="Create a new document." ma:contentTypeScope="" ma:versionID="3c8423ac50a9155c108134e1fe1eaac2">
  <xsd:schema xmlns:xsd="http://www.w3.org/2001/XMLSchema" xmlns:xs="http://www.w3.org/2001/XMLSchema" xmlns:p="http://schemas.microsoft.com/office/2006/metadata/properties" xmlns:ns2="c035b440-042b-4717-b157-cad7bc2ad8aa" xmlns:ns3="02201667-9be8-493a-8c12-0fae852ccb94" targetNamespace="http://schemas.microsoft.com/office/2006/metadata/properties" ma:root="true" ma:fieldsID="d8a4a5184824bce2852c9aca5722d97e" ns2:_="" ns3:_="">
    <xsd:import namespace="c035b440-042b-4717-b157-cad7bc2ad8aa"/>
    <xsd:import namespace="02201667-9be8-493a-8c12-0fae852ccb94"/>
    <xsd:element name="properties">
      <xsd:complexType>
        <xsd:sequence>
          <xsd:element name="documentManagement">
            <xsd:complexType>
              <xsd:all>
                <xsd:element ref="ns2:c5c268f064b04923b6c61995d5b1bff6" minOccurs="0"/>
                <xsd:element ref="ns2:TaxCatchAll" minOccurs="0"/>
                <xsd:element ref="ns2:Intra_Responsible" minOccurs="0"/>
                <xsd:element ref="ns2:pabb251a3c8f4611ad664176883995de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35b440-042b-4717-b157-cad7bc2ad8aa" elementFormDefault="qualified">
    <xsd:import namespace="http://schemas.microsoft.com/office/2006/documentManagement/types"/>
    <xsd:import namespace="http://schemas.microsoft.com/office/infopath/2007/PartnerControls"/>
    <xsd:element name="c5c268f064b04923b6c61995d5b1bff6" ma:index="9" nillable="true" ma:taxonomy="true" ma:internalName="c5c268f064b04923b6c61995d5b1bff6" ma:taxonomyFieldName="Intra_Topic" ma:displayName="Teema" ma:fieldId="{c5c268f0-64b0-4923-b6c6-1995d5b1bff6}" ma:taxonomyMulti="true" ma:sspId="60abf172-d56e-4f6a-9e22-2209be4f7fb8" ma:termSetId="08ad975d-df27-4739-91c9-ac5ccda740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c55574ef-a08a-40df-916a-403ef1940a59}" ma:internalName="TaxCatchAll" ma:showField="CatchAllData" ma:web="63480a4e-bd60-4edd-9b32-d13e368825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tra_Responsible" ma:index="11" nillable="true" ma:displayName="Sisältövastaava" ma:list="UserInfo" ma:SharePointGroup="0" ma:internalName="Intra_Responsibl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abb251a3c8f4611ad664176883995de" ma:index="13" nillable="true" ma:taxonomy="true" ma:internalName="pabb251a3c8f4611ad664176883995de" ma:taxonomyFieldName="Intra_DocumentType" ma:displayName="Sisältötyyppi" ma:default="" ma:fieldId="{9abb251a-3c8f-4611-ad66-4176883995de}" ma:taxonomyMulti="true" ma:sspId="60abf172-d56e-4f6a-9e22-2209be4f7fb8" ma:termSetId="a8017564-afa0-484e-ac50-005f484d82d7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201667-9be8-493a-8c12-0fae852ccb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60abf172-d56e-4f6a-9e22-2209be4f7f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C58A88-B142-43DF-AF6B-640B3E208FCD}">
  <ds:schemaRefs>
    <ds:schemaRef ds:uri="02201667-9be8-493a-8c12-0fae852ccb94"/>
    <ds:schemaRef ds:uri="c035b440-042b-4717-b157-cad7bc2ad8aa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8F9EB0C-6E7F-4EF5-99C7-40C6E5BC98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967C4D-AC21-45E9-9754-2B05B45168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35b440-042b-4717-b157-cad7bc2ad8aa"/>
    <ds:schemaRef ds:uri="02201667-9be8-493a-8c12-0fae852ccb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Paimio-teemasivut (2)</Template>
  <TotalTime>65</TotalTime>
  <Words>229</Words>
  <Application>Microsoft Office PowerPoint</Application>
  <PresentationFormat>Laajakuva</PresentationFormat>
  <Paragraphs>17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5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Rubik</vt:lpstr>
      <vt:lpstr>Rubik Medium</vt:lpstr>
      <vt:lpstr>Rubik SemiBold</vt:lpstr>
      <vt:lpstr>Office-teema</vt:lpstr>
      <vt:lpstr>Mukautettu suunnittelumalli</vt:lpstr>
      <vt:lpstr>Voimaa vanhuuteen –ohjelman tulokset 2026</vt:lpstr>
      <vt:lpstr>Voimaa vanhuuteen Varsinais-Suomessa  2023-2026</vt:lpstr>
      <vt:lpstr>PowerPoint-esitys</vt:lpstr>
      <vt:lpstr>Paimion Voitas –ryhmien tulokset vuonna 2025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Lehtiranta Jouni</dc:creator>
  <cp:lastModifiedBy>Koskinen Matleena</cp:lastModifiedBy>
  <cp:revision>137</cp:revision>
  <dcterms:created xsi:type="dcterms:W3CDTF">2024-04-11T08:32:32Z</dcterms:created>
  <dcterms:modified xsi:type="dcterms:W3CDTF">2026-09-02T11:13:55Z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0x010100589C77A5C9109A46BC578681B878FDBB</vt:lpwstr>
  </property>
  <property fmtid="{D5CDD505-2E9C-101B-9397-08002B2CF9AE}" pid="3" name="MediaServiceImageTags">
    <vt:lpwstr/>
  </property>
  <property fmtid="{D5CDD505-2E9C-101B-9397-08002B2CF9AE}" pid="4" name="Intra_DocumentType">
    <vt:lpwstr/>
  </property>
  <property fmtid="{D5CDD505-2E9C-101B-9397-08002B2CF9AE}" pid="5" name="Intra_Topic">
    <vt:lpwstr/>
  </property>
</Properties>
</file>