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91" r:id="rId2"/>
  </p:sldMasterIdLst>
  <p:sldIdLst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5E7131-0F04-50EB-7E2B-695ECBD253AB}" v="1" dt="2025-02-10T05:48:46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55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052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5924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6/9/2025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217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0" r:id="rId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eli.fi/wp-content/uploads/2021/07/hyvan_mielen_treenivihko.pdf" TargetMode="External"/><Relationship Id="rId2" Type="http://schemas.openxmlformats.org/officeDocument/2006/relationships/hyperlink" Target="https://www.rovaniemi.fi/loader.aspx?id=22f675c8-f199-48ee-94a4-80cc0d619be4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31CB-8373-0C32-D000-0879FE591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7738" y="1079500"/>
            <a:ext cx="6332314" cy="2138400"/>
          </a:xfrm>
        </p:spPr>
        <p:txBody>
          <a:bodyPr>
            <a:normAutofit/>
          </a:bodyPr>
          <a:lstStyle/>
          <a:p>
            <a:r>
              <a:rPr lang="en-US" sz="2600" dirty="0" err="1"/>
              <a:t>Hyvinvoinnin</a:t>
            </a:r>
            <a:r>
              <a:rPr lang="en-US" sz="2600" dirty="0"/>
              <a:t> </a:t>
            </a:r>
            <a:r>
              <a:rPr lang="en-US" sz="2600" dirty="0" err="1"/>
              <a:t>vuosikello</a:t>
            </a:r>
            <a:r>
              <a:rPr lang="en-US" sz="2600" dirty="0"/>
              <a:t> </a:t>
            </a:r>
            <a:r>
              <a:rPr lang="en-US" sz="2600" dirty="0" err="1"/>
              <a:t>paimion</a:t>
            </a:r>
            <a:r>
              <a:rPr lang="en-US" sz="2600" dirty="0"/>
              <a:t> </a:t>
            </a:r>
            <a:r>
              <a:rPr lang="en-US" sz="2600" dirty="0" err="1"/>
              <a:t>perusopetuksessa</a:t>
            </a:r>
            <a:r>
              <a:rPr lang="en-US" sz="2600" dirty="0"/>
              <a:t> 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61B93-704F-5C85-EB01-C4407C7C6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2526" y="4113213"/>
            <a:ext cx="4453624" cy="165576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15000"/>
              </a:lnSpc>
              <a:buFont typeface="Calibri" panose="05000000000000000000" pitchFamily="2" charset="2"/>
              <a:buChar char="-"/>
            </a:pPr>
            <a:r>
              <a:rPr lang="en-US" sz="1600" dirty="0" err="1"/>
              <a:t>kuukausittainen</a:t>
            </a:r>
            <a:r>
              <a:rPr lang="en-US" sz="1600" dirty="0"/>
              <a:t> </a:t>
            </a:r>
            <a:r>
              <a:rPr lang="en-US" sz="1600" dirty="0" err="1"/>
              <a:t>teeman</a:t>
            </a:r>
            <a:r>
              <a:rPr lang="en-US" sz="1600" dirty="0"/>
              <a:t> </a:t>
            </a:r>
            <a:r>
              <a:rPr lang="en-US" sz="1600" dirty="0" err="1"/>
              <a:t>käsittely</a:t>
            </a:r>
            <a:r>
              <a:rPr lang="en-US" sz="1600" dirty="0"/>
              <a:t> </a:t>
            </a:r>
            <a:r>
              <a:rPr lang="en-US" sz="1600" dirty="0" err="1"/>
              <a:t>luokissa</a:t>
            </a:r>
            <a:r>
              <a:rPr lang="en-US" sz="1600" dirty="0"/>
              <a:t> </a:t>
            </a:r>
            <a:r>
              <a:rPr lang="en-US" sz="1600" dirty="0" err="1"/>
              <a:t>etukäteen</a:t>
            </a:r>
            <a:r>
              <a:rPr lang="en-US" sz="1600" dirty="0"/>
              <a:t> </a:t>
            </a:r>
            <a:r>
              <a:rPr lang="en-US" sz="1600" dirty="0" err="1"/>
              <a:t>sovittuna</a:t>
            </a:r>
            <a:r>
              <a:rPr lang="en-US" sz="1600" dirty="0"/>
              <a:t> </a:t>
            </a:r>
            <a:r>
              <a:rPr lang="en-US" sz="1600" dirty="0" err="1"/>
              <a:t>päivänä</a:t>
            </a:r>
            <a:endParaRPr lang="en-US" sz="1600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lnSpc>
                <a:spcPct val="115000"/>
              </a:lnSpc>
              <a:buFont typeface="Calibri" panose="05000000000000000000" pitchFamily="2" charset="2"/>
              <a:buChar char="-"/>
            </a:pPr>
            <a:r>
              <a:rPr lang="en-US" sz="1600" dirty="0" err="1"/>
              <a:t>opettajille</a:t>
            </a:r>
            <a:r>
              <a:rPr lang="en-US" sz="1600" dirty="0"/>
              <a:t> </a:t>
            </a:r>
            <a:r>
              <a:rPr lang="en-US" sz="1600" dirty="0" err="1"/>
              <a:t>valmista</a:t>
            </a:r>
            <a:r>
              <a:rPr lang="en-US" sz="1600" dirty="0"/>
              <a:t> </a:t>
            </a:r>
            <a:r>
              <a:rPr lang="en-US" sz="1600" dirty="0" err="1"/>
              <a:t>toiminnallista</a:t>
            </a:r>
            <a:r>
              <a:rPr lang="en-US" sz="1600" dirty="0"/>
              <a:t> </a:t>
            </a:r>
            <a:r>
              <a:rPr lang="en-US" sz="1600" dirty="0" err="1"/>
              <a:t>oppimateriaalia</a:t>
            </a:r>
            <a:r>
              <a:rPr lang="en-US" sz="1600" dirty="0"/>
              <a:t> </a:t>
            </a:r>
            <a:r>
              <a:rPr lang="en-US" sz="1600" dirty="0" err="1"/>
              <a:t>luokka-asteittain</a:t>
            </a:r>
            <a:endParaRPr lang="en-US" sz="160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lnSpc>
                <a:spcPct val="115000"/>
              </a:lnSpc>
              <a:buFont typeface="Calibri" panose="05000000000000000000" pitchFamily="2" charset="2"/>
              <a:buChar char="-"/>
            </a:pPr>
            <a:r>
              <a:rPr lang="en-US" sz="1600" err="1"/>
              <a:t>työ</a:t>
            </a:r>
            <a:r>
              <a:rPr lang="en-US" sz="1600" dirty="0"/>
              <a:t> </a:t>
            </a:r>
            <a:r>
              <a:rPr lang="en-US" sz="1600" err="1"/>
              <a:t>nivoutuu</a:t>
            </a:r>
            <a:r>
              <a:rPr lang="en-US" sz="1600" dirty="0"/>
              <a:t> </a:t>
            </a:r>
            <a:r>
              <a:rPr lang="en-US" sz="1600" err="1"/>
              <a:t>yhteen</a:t>
            </a:r>
            <a:r>
              <a:rPr lang="en-US" sz="1600" dirty="0"/>
              <a:t> </a:t>
            </a:r>
            <a:r>
              <a:rPr lang="en-US" sz="1600" err="1"/>
              <a:t>yhteisöllisen</a:t>
            </a:r>
            <a:r>
              <a:rPr lang="en-US" sz="1600" dirty="0"/>
              <a:t> </a:t>
            </a:r>
            <a:r>
              <a:rPr lang="en-US" sz="1600" err="1"/>
              <a:t>oppilashuoltotyöryhmän</a:t>
            </a:r>
            <a:r>
              <a:rPr lang="en-US" sz="1600" dirty="0"/>
              <a:t> </a:t>
            </a:r>
            <a:r>
              <a:rPr lang="en-US" sz="1600" err="1"/>
              <a:t>mallin</a:t>
            </a:r>
            <a:r>
              <a:rPr lang="en-US" sz="1600" dirty="0"/>
              <a:t> </a:t>
            </a:r>
            <a:r>
              <a:rPr lang="en-US" sz="1600" err="1"/>
              <a:t>kanssa</a:t>
            </a:r>
            <a:endParaRPr lang="en-US" sz="1600">
              <a:solidFill>
                <a:srgbClr val="FFFFFF">
                  <a:alpha val="70000"/>
                </a:srgbClr>
              </a:solidFill>
            </a:endParaRPr>
          </a:p>
        </p:txBody>
      </p:sp>
      <p:pic>
        <p:nvPicPr>
          <p:cNvPr id="4" name="Picture 3" descr="A colorful circle with text&#10;&#10;Description automatically generated">
            <a:extLst>
              <a:ext uri="{FF2B5EF4-FFF2-40B4-BE49-F238E27FC236}">
                <a16:creationId xmlns:a16="http://schemas.microsoft.com/office/drawing/2014/main" id="{E4F53E48-E37F-BA6E-CB1B-08A787C50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32" y="847891"/>
            <a:ext cx="5216646" cy="521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73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C8542-8B98-7C6A-D4E2-C798AD3A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Maaliskuu</a:t>
            </a:r>
            <a:r>
              <a:rPr lang="en-US" dirty="0"/>
              <a:t>: </a:t>
            </a:r>
            <a:r>
              <a:rPr lang="en-US" err="1"/>
              <a:t>rentouttaminen</a:t>
            </a:r>
            <a:r>
              <a:rPr lang="en-US" dirty="0"/>
              <a:t> </a:t>
            </a:r>
            <a:r>
              <a:rPr lang="en-US"/>
              <a:t>ja rauhoittuminen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94182-1F3B-1A88-A183-14F1A596E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3151605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Char char="§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Rentoutuminen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kiireettömät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hetket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ohjatut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rentoutusharjoitukset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rauhoittumisen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välitunnit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Char char="§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Lukeminen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lukutunnit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lukuhetket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koko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lukee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tms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pPr marL="342900" indent="-342900">
              <a:buClr>
                <a:srgbClr val="94BEDB"/>
              </a:buClr>
              <a:buChar char="§"/>
            </a:pPr>
            <a:r>
              <a:rPr lang="en-US">
                <a:solidFill>
                  <a:srgbClr val="FFFFFF">
                    <a:alpha val="70000"/>
                  </a:srgbClr>
                </a:solidFill>
              </a:rPr>
              <a:t>Tasa-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arvo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-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yhdenvertaisuusteemat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työyhteisössä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oman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suunnitelman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päivitys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Char char="§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Laajennettu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YHR: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seksuaalinen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häirintä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;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tilanne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toimenpiteet</a:t>
            </a:r>
          </a:p>
          <a:p>
            <a:pPr>
              <a:buClr>
                <a:srgbClr val="94BEDB"/>
              </a:buClr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14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DF80-BE5F-187D-6464-86A5D946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Huhtikuu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tunnetaidot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F50E8-4ABA-6D2F-FFE1-D8D24CA08B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Tunnetaidot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ihmisenä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olemisen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taidot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tunteiden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tunnistaminen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hankalat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tunteet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tunnesäätely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Hyvän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mielenterveyden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teemat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luentoja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oppitunteja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yhteistyökumppanien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kanssa</a:t>
            </a:r>
          </a:p>
          <a:p>
            <a:pPr>
              <a:buClr>
                <a:srgbClr val="94BEDB"/>
              </a:buClr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545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A6C69-71AC-4259-4F70-D4C31EC6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Toukokuu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arviointia</a:t>
            </a:r>
            <a:r>
              <a:rPr lang="en-US" dirty="0"/>
              <a:t>, </a:t>
            </a:r>
            <a:r>
              <a:rPr lang="en-US" dirty="0" err="1"/>
              <a:t>alkuja</a:t>
            </a:r>
            <a:r>
              <a:rPr lang="en-US" dirty="0"/>
              <a:t> ja </a:t>
            </a:r>
            <a:r>
              <a:rPr lang="en-US" dirty="0" err="1"/>
              <a:t>loppuja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4ECDD-76F3-5AE0-B421-5F3090383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1490665"/>
            <a:ext cx="4451348" cy="3861954"/>
          </a:xfrm>
        </p:spPr>
        <p:txBody>
          <a:bodyPr>
            <a:normAutofit fontScale="77500" lnSpcReduction="20000"/>
          </a:bodyPr>
          <a:lstStyle/>
          <a:p>
            <a:endParaRPr lang="en-US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Alkuja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loppuja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muistelut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kiitokset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positiivisen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palautteen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antaminen,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luokkatovereille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opettajille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Uusien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tutustuttamista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uudet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koululaiset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uudet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7-luokkalaiset,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uudet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tukioppilaat...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>
                <a:solidFill>
                  <a:srgbClr val="FFFFFF">
                    <a:alpha val="70000"/>
                  </a:srgbClr>
                </a:solidFill>
              </a:rPr>
              <a:t>Arviointi: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työn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onnistumiset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haasteet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painopisteet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seuraavalle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lukuvuodelle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453D-4184-8A86-511B-6076CA177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Linkit</a:t>
            </a:r>
            <a:r>
              <a:rPr lang="en-US" dirty="0"/>
              <a:t>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CC293-9A64-9C11-2380-38587B9986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Hyvinvoinnin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vuosikello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</a:t>
            </a:r>
            <a:br>
              <a:rPr lang="en-US" dirty="0">
                <a:solidFill>
                  <a:srgbClr val="FFFFFF">
                    <a:alpha val="70000"/>
                  </a:srgbClr>
                </a:solidFill>
              </a:rPr>
            </a:br>
            <a:r>
              <a:rPr lang="en-US" i="0" dirty="0">
                <a:ea typeface="+mn-lt"/>
                <a:cs typeface="+mn-lt"/>
                <a:hlinkClick r:id="rId2"/>
              </a:rPr>
              <a:t>loader.aspx (rovaniemi.fi)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i="0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  <a:hlinkClick r:id="rId3"/>
              </a:rPr>
              <a:t>hyvan_mielen_treenivihko.pdf</a:t>
            </a:r>
            <a:endParaRPr lang="en-US" i="0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i="0" dirty="0" err="1">
                <a:solidFill>
                  <a:srgbClr val="FFFFFF">
                    <a:alpha val="70000"/>
                  </a:srgbClr>
                </a:solidFill>
              </a:rPr>
              <a:t>Yhteisöllisen</a:t>
            </a:r>
            <a:r>
              <a:rPr lang="en-US" i="0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i="0" dirty="0" err="1">
                <a:solidFill>
                  <a:srgbClr val="FFFFFF">
                    <a:alpha val="70000"/>
                  </a:srgbClr>
                </a:solidFill>
              </a:rPr>
              <a:t>oppilashuoltotyöryhmän</a:t>
            </a:r>
            <a:r>
              <a:rPr lang="en-US" i="0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i="0" dirty="0" err="1">
                <a:solidFill>
                  <a:srgbClr val="FFFFFF">
                    <a:alpha val="70000"/>
                  </a:srgbClr>
                </a:solidFill>
              </a:rPr>
              <a:t>malli</a:t>
            </a:r>
            <a:r>
              <a:rPr lang="en-US" i="0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i="0" dirty="0" err="1">
                <a:solidFill>
                  <a:srgbClr val="FFFFFF">
                    <a:alpha val="70000"/>
                  </a:srgbClr>
                </a:solidFill>
              </a:rPr>
              <a:t>peruskouluille</a:t>
            </a:r>
            <a:r>
              <a:rPr lang="en-US" i="0" dirty="0">
                <a:solidFill>
                  <a:srgbClr val="FFFFFF">
                    <a:alpha val="70000"/>
                  </a:srgbClr>
                </a:solidFill>
              </a:rPr>
              <a:t> (</a:t>
            </a:r>
            <a:r>
              <a:rPr lang="en-US" i="0" dirty="0" err="1">
                <a:solidFill>
                  <a:srgbClr val="FFFFFF">
                    <a:alpha val="70000"/>
                  </a:srgbClr>
                </a:solidFill>
              </a:rPr>
              <a:t>liite</a:t>
            </a:r>
            <a:r>
              <a:rPr lang="en-US" i="0" dirty="0">
                <a:solidFill>
                  <a:srgbClr val="FFFFFF">
                    <a:alpha val="70000"/>
                  </a:srgb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727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16A5661-2CFE-478C-BAC3-729F393F3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C3905-DE20-DE82-8519-EBA1A5E7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2252663"/>
            <a:ext cx="4457200" cy="23495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err="1"/>
              <a:t>Elokuu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ryhmäytyminen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7BE8CD-E348-464A-82CC-7EF7AA828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9771" y="649304"/>
            <a:ext cx="913428" cy="1315264"/>
            <a:chOff x="999771" y="649304"/>
            <a:chExt cx="913428" cy="131526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8CC82D2-4C4A-4C67-8483-5199F97B3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999771" y="932104"/>
              <a:ext cx="913428" cy="1032464"/>
              <a:chOff x="999771" y="932104"/>
              <a:chExt cx="913428" cy="1032464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0D2391D-AA33-4F5E-BD96-B42D93DED2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V="1">
                <a:off x="1047457" y="1290386"/>
                <a:ext cx="865742" cy="628383"/>
                <a:chOff x="558167" y="958515"/>
                <a:chExt cx="865742" cy="628383"/>
              </a:xfrm>
              <a:solidFill>
                <a:schemeClr val="accent3"/>
              </a:solidFill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BE166DCE-539D-4C74-9C9D-AC000BA2F8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8100000" flipH="1">
                  <a:off x="558167" y="1122160"/>
                  <a:ext cx="464738" cy="464738"/>
                </a:xfrm>
                <a:custGeom>
                  <a:avLst/>
                  <a:gdLst>
                    <a:gd name="connsiteX0" fmla="*/ 446142 w 464738"/>
                    <a:gd name="connsiteY0" fmla="*/ 464738 h 464738"/>
                    <a:gd name="connsiteX1" fmla="*/ 130673 w 464738"/>
                    <a:gd name="connsiteY1" fmla="*/ 334066 h 464738"/>
                    <a:gd name="connsiteX2" fmla="*/ 0 w 464738"/>
                    <a:gd name="connsiteY2" fmla="*/ 18596 h 464738"/>
                    <a:gd name="connsiteX3" fmla="*/ 836 w 464738"/>
                    <a:gd name="connsiteY3" fmla="*/ 1089 h 464738"/>
                    <a:gd name="connsiteX4" fmla="*/ 606 w 464738"/>
                    <a:gd name="connsiteY4" fmla="*/ 859 h 464738"/>
                    <a:gd name="connsiteX5" fmla="*/ 848 w 464738"/>
                    <a:gd name="connsiteY5" fmla="*/ 848 h 464738"/>
                    <a:gd name="connsiteX6" fmla="*/ 859 w 464738"/>
                    <a:gd name="connsiteY6" fmla="*/ 606 h 464738"/>
                    <a:gd name="connsiteX7" fmla="*/ 1089 w 464738"/>
                    <a:gd name="connsiteY7" fmla="*/ 836 h 464738"/>
                    <a:gd name="connsiteX8" fmla="*/ 18596 w 464738"/>
                    <a:gd name="connsiteY8" fmla="*/ 0 h 464738"/>
                    <a:gd name="connsiteX9" fmla="*/ 334066 w 464738"/>
                    <a:gd name="connsiteY9" fmla="*/ 130672 h 464738"/>
                    <a:gd name="connsiteX10" fmla="*/ 464738 w 464738"/>
                    <a:gd name="connsiteY10" fmla="*/ 446142 h 464738"/>
                    <a:gd name="connsiteX11" fmla="*/ 463902 w 464738"/>
                    <a:gd name="connsiteY11" fmla="*/ 463650 h 464738"/>
                    <a:gd name="connsiteX12" fmla="*/ 464132 w 464738"/>
                    <a:gd name="connsiteY12" fmla="*/ 463880 h 464738"/>
                    <a:gd name="connsiteX13" fmla="*/ 463891 w 464738"/>
                    <a:gd name="connsiteY13" fmla="*/ 463892 h 464738"/>
                    <a:gd name="connsiteX14" fmla="*/ 463879 w 464738"/>
                    <a:gd name="connsiteY14" fmla="*/ 464132 h 464738"/>
                    <a:gd name="connsiteX15" fmla="*/ 463650 w 464738"/>
                    <a:gd name="connsiteY15" fmla="*/ 463903 h 4647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8" h="464738">
                      <a:moveTo>
                        <a:pt x="446142" y="464738"/>
                      </a:moveTo>
                      <a:cubicBezTo>
                        <a:pt x="331965" y="464738"/>
                        <a:pt x="217787" y="421181"/>
                        <a:pt x="130673" y="334066"/>
                      </a:cubicBezTo>
                      <a:cubicBezTo>
                        <a:pt x="43558" y="246952"/>
                        <a:pt x="1" y="132774"/>
                        <a:pt x="0" y="18596"/>
                      </a:cubicBezTo>
                      <a:lnTo>
                        <a:pt x="836" y="1089"/>
                      </a:lnTo>
                      <a:lnTo>
                        <a:pt x="606" y="859"/>
                      </a:lnTo>
                      <a:lnTo>
                        <a:pt x="848" y="848"/>
                      </a:lnTo>
                      <a:lnTo>
                        <a:pt x="859" y="606"/>
                      </a:lnTo>
                      <a:lnTo>
                        <a:pt x="1089" y="836"/>
                      </a:lnTo>
                      <a:lnTo>
                        <a:pt x="18596" y="0"/>
                      </a:lnTo>
                      <a:cubicBezTo>
                        <a:pt x="132774" y="0"/>
                        <a:pt x="246951" y="43557"/>
                        <a:pt x="334066" y="130672"/>
                      </a:cubicBezTo>
                      <a:cubicBezTo>
                        <a:pt x="421181" y="217787"/>
                        <a:pt x="464738" y="331964"/>
                        <a:pt x="464738" y="446142"/>
                      </a:cubicBezTo>
                      <a:lnTo>
                        <a:pt x="463902" y="463650"/>
                      </a:lnTo>
                      <a:lnTo>
                        <a:pt x="464132" y="463880"/>
                      </a:lnTo>
                      <a:lnTo>
                        <a:pt x="463891" y="463892"/>
                      </a:lnTo>
                      <a:lnTo>
                        <a:pt x="463879" y="464132"/>
                      </a:lnTo>
                      <a:lnTo>
                        <a:pt x="463650" y="463903"/>
                      </a:lnTo>
                      <a:close/>
                    </a:path>
                  </a:pathLst>
                </a:custGeom>
                <a:solidFill>
                  <a:schemeClr val="accent4">
                    <a:alpha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DCC6BEB5-DA1F-4F9E-BA5D-8F892A0FB8F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5400000" flipH="1">
                  <a:off x="959170" y="958515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solidFill>
                  <a:schemeClr val="accent4">
                    <a:alpha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C0300EB9-093C-4C32-A212-821D7AC082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0800000" flipH="1" flipV="1">
                <a:off x="999771" y="932104"/>
                <a:ext cx="864005" cy="1032464"/>
                <a:chOff x="2207971" y="2384401"/>
                <a:chExt cx="864005" cy="1032464"/>
              </a:xfrm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AFC97B3C-CF0E-4C93-AA39-7A677A12C5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2207971" y="2856305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0943F14E-6185-4A31-8318-2088A05F5C9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0800000">
                  <a:off x="2607238" y="2688467"/>
                  <a:ext cx="464738" cy="464738"/>
                </a:xfrm>
                <a:custGeom>
                  <a:avLst/>
                  <a:gdLst>
                    <a:gd name="connsiteX0" fmla="*/ 446142 w 464738"/>
                    <a:gd name="connsiteY0" fmla="*/ 464738 h 464738"/>
                    <a:gd name="connsiteX1" fmla="*/ 130673 w 464738"/>
                    <a:gd name="connsiteY1" fmla="*/ 334066 h 464738"/>
                    <a:gd name="connsiteX2" fmla="*/ 0 w 464738"/>
                    <a:gd name="connsiteY2" fmla="*/ 18596 h 464738"/>
                    <a:gd name="connsiteX3" fmla="*/ 836 w 464738"/>
                    <a:gd name="connsiteY3" fmla="*/ 1089 h 464738"/>
                    <a:gd name="connsiteX4" fmla="*/ 606 w 464738"/>
                    <a:gd name="connsiteY4" fmla="*/ 859 h 464738"/>
                    <a:gd name="connsiteX5" fmla="*/ 848 w 464738"/>
                    <a:gd name="connsiteY5" fmla="*/ 848 h 464738"/>
                    <a:gd name="connsiteX6" fmla="*/ 859 w 464738"/>
                    <a:gd name="connsiteY6" fmla="*/ 606 h 464738"/>
                    <a:gd name="connsiteX7" fmla="*/ 1089 w 464738"/>
                    <a:gd name="connsiteY7" fmla="*/ 836 h 464738"/>
                    <a:gd name="connsiteX8" fmla="*/ 18596 w 464738"/>
                    <a:gd name="connsiteY8" fmla="*/ 0 h 464738"/>
                    <a:gd name="connsiteX9" fmla="*/ 334066 w 464738"/>
                    <a:gd name="connsiteY9" fmla="*/ 130672 h 464738"/>
                    <a:gd name="connsiteX10" fmla="*/ 464738 w 464738"/>
                    <a:gd name="connsiteY10" fmla="*/ 446142 h 464738"/>
                    <a:gd name="connsiteX11" fmla="*/ 463902 w 464738"/>
                    <a:gd name="connsiteY11" fmla="*/ 463650 h 464738"/>
                    <a:gd name="connsiteX12" fmla="*/ 464132 w 464738"/>
                    <a:gd name="connsiteY12" fmla="*/ 463880 h 464738"/>
                    <a:gd name="connsiteX13" fmla="*/ 463891 w 464738"/>
                    <a:gd name="connsiteY13" fmla="*/ 463892 h 464738"/>
                    <a:gd name="connsiteX14" fmla="*/ 463879 w 464738"/>
                    <a:gd name="connsiteY14" fmla="*/ 464132 h 464738"/>
                    <a:gd name="connsiteX15" fmla="*/ 463650 w 464738"/>
                    <a:gd name="connsiteY15" fmla="*/ 463903 h 4647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8" h="464738">
                      <a:moveTo>
                        <a:pt x="446142" y="464738"/>
                      </a:moveTo>
                      <a:cubicBezTo>
                        <a:pt x="331965" y="464738"/>
                        <a:pt x="217787" y="421181"/>
                        <a:pt x="130673" y="334066"/>
                      </a:cubicBezTo>
                      <a:cubicBezTo>
                        <a:pt x="43558" y="246952"/>
                        <a:pt x="1" y="132774"/>
                        <a:pt x="0" y="18596"/>
                      </a:cubicBezTo>
                      <a:lnTo>
                        <a:pt x="836" y="1089"/>
                      </a:lnTo>
                      <a:lnTo>
                        <a:pt x="606" y="859"/>
                      </a:lnTo>
                      <a:lnTo>
                        <a:pt x="848" y="848"/>
                      </a:lnTo>
                      <a:lnTo>
                        <a:pt x="859" y="606"/>
                      </a:lnTo>
                      <a:lnTo>
                        <a:pt x="1089" y="836"/>
                      </a:lnTo>
                      <a:lnTo>
                        <a:pt x="18596" y="0"/>
                      </a:lnTo>
                      <a:cubicBezTo>
                        <a:pt x="132774" y="0"/>
                        <a:pt x="246951" y="43557"/>
                        <a:pt x="334066" y="130672"/>
                      </a:cubicBezTo>
                      <a:cubicBezTo>
                        <a:pt x="421181" y="217787"/>
                        <a:pt x="464738" y="331964"/>
                        <a:pt x="464738" y="446142"/>
                      </a:cubicBezTo>
                      <a:lnTo>
                        <a:pt x="463902" y="463650"/>
                      </a:lnTo>
                      <a:lnTo>
                        <a:pt x="464132" y="463880"/>
                      </a:lnTo>
                      <a:lnTo>
                        <a:pt x="463891" y="463892"/>
                      </a:lnTo>
                      <a:lnTo>
                        <a:pt x="463879" y="464132"/>
                      </a:lnTo>
                      <a:lnTo>
                        <a:pt x="463650" y="463903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F3B56658-371E-446B-B30D-D4EA2A88A9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2440769" y="2384401"/>
                  <a:ext cx="313009" cy="1032464"/>
                  <a:chOff x="2440769" y="2384401"/>
                  <a:chExt cx="313009" cy="1032464"/>
                </a:xfrm>
              </p:grpSpPr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068979FB-2943-4091-A490-D9F8695DF0D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2440769" y="2516865"/>
                    <a:ext cx="0" cy="90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>
                    <a:extLst>
                      <a:ext uri="{FF2B5EF4-FFF2-40B4-BE49-F238E27FC236}">
                        <a16:creationId xmlns:a16="http://schemas.microsoft.com/office/drawing/2014/main" id="{B378C39C-3FC0-4521-8336-33A86391920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8100000" flipH="1">
                    <a:off x="2753778" y="2384401"/>
                    <a:ext cx="0" cy="90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2C6951D-2EAF-4333-B8A8-F473DC3BD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437136" y="649304"/>
              <a:ext cx="388541" cy="388541"/>
              <a:chOff x="5752675" y="5440856"/>
              <a:chExt cx="388541" cy="388541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3E77698-5758-433A-9DF3-3BE43B6FBD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5800801" y="5488982"/>
                <a:ext cx="340415" cy="34041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F47FF7F-75A9-438D-8BA7-428BF7697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752675" y="5440856"/>
                <a:ext cx="340415" cy="34041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CFE39-70E0-37E6-9B85-97668442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801" y="1079499"/>
            <a:ext cx="4457200" cy="4689476"/>
          </a:xfrm>
        </p:spPr>
        <p:txBody>
          <a:bodyPr anchor="ctr">
            <a:normAutofit fontScale="85000" lnSpcReduction="20000"/>
          </a:bodyPr>
          <a:lstStyle/>
          <a:p>
            <a:pPr marL="359410" indent="-359410">
              <a:buClr>
                <a:srgbClr val="94BEDB"/>
              </a:buClr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Hyvinvointitunnit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koulun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vuosisuunnitelmaan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94BEDB"/>
              </a:buClr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Hyvinvoinnin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vuosikellon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teemat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materiaalit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tutuiksi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henkilökunnalle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94BEDB"/>
              </a:buClr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Ryhmäytymistunnit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94BEDB"/>
              </a:buClr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Ryhmäyttämistä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tukevat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työtavat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käyttöön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luokassa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94BEDB"/>
              </a:buClr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olevien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materiaalien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kerääminen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niistä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tiedottaminen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94BEDB"/>
              </a:buClr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Koulun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aloituksen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juhlistaminen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koulurauhan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julistus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aloitusjuhla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tms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pPr marL="359410" indent="-359410">
              <a:buClr>
                <a:srgbClr val="94BEDB"/>
              </a:buClr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Koulukuraattorin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–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psykologin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tutustuminen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oppilaisiin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luokkakierrokset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jalkautuminen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välitunneille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tms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pPr marL="359410" indent="-359410">
              <a:buClr>
                <a:srgbClr val="94BEDB"/>
              </a:buClr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0D0B0-E409-4E0E-9133-861721F9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Syyskuu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yhteisöllisyys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F64F-80E9-4EDC-EE95-B0CA73BB2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336550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endParaRPr lang="en-US" sz="2000" i="0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Minä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yhteisön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jäsenenä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: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oikeuksia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,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velvollisuuksia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ja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kaveritaitoja</a:t>
            </a:r>
            <a:endParaRPr lang="en-US" sz="2000" i="0" dirty="0">
              <a:solidFill>
                <a:srgbClr val="FFFFFF">
                  <a:alpha val="70000"/>
                </a:srgbClr>
              </a:solidFill>
              <a:latin typeface="Avenir Next LT Pro Light"/>
              <a:cs typeface="Calibri"/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Osallisuuden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, me-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hengen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ja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turvallisuuden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kokemuksia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omassa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yhteisössä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Verso-</a:t>
            </a:r>
            <a:r>
              <a:rPr lang="en-US" sz="2000" i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toiminnan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käynnistäminen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ja </a:t>
            </a:r>
            <a:r>
              <a:rPr lang="en-US" sz="2000" i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esittely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oppilaille</a:t>
            </a:r>
            <a:endParaRPr lang="en-US" sz="2000" i="0">
              <a:solidFill>
                <a:srgbClr val="FFFFFF">
                  <a:alpha val="70000"/>
                </a:srgbClr>
              </a:solidFill>
              <a:latin typeface="Avenir Next LT Pro Light"/>
              <a:cs typeface="Calibri"/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Kummitoiminnan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/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Turvakaveritoiminnan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käynnistäminen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ja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esittely</a:t>
            </a:r>
            <a:r>
              <a:rPr lang="en-US" sz="2000" i="0" dirty="0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 </a:t>
            </a:r>
            <a:r>
              <a:rPr lang="en-US" sz="2000" i="0" dirty="0" err="1">
                <a:solidFill>
                  <a:srgbClr val="FFFFFF">
                    <a:alpha val="70000"/>
                  </a:srgbClr>
                </a:solidFill>
                <a:latin typeface="Avenir Next LT Pro Light"/>
                <a:cs typeface="Calibri"/>
              </a:rPr>
              <a:t>oppilaille</a:t>
            </a:r>
            <a:endParaRPr lang="en-US" sz="2000" i="0" dirty="0">
              <a:solidFill>
                <a:srgbClr val="FFFFFF">
                  <a:alpha val="70000"/>
                </a:srgbClr>
              </a:solidFill>
              <a:latin typeface="Avenir Next LT Pro Light"/>
              <a:cs typeface="Calibri"/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endParaRPr lang="en-US" sz="2000" i="0" dirty="0">
              <a:solidFill>
                <a:srgbClr val="FFFFFF">
                  <a:alpha val="70000"/>
                </a:srgbClr>
              </a:solidFill>
              <a:latin typeface="Avenir Next LT Pro Light"/>
              <a:cs typeface="Calibri"/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endParaRPr lang="en-US" sz="2000" i="0" dirty="0">
              <a:solidFill>
                <a:srgbClr val="FFFFFF">
                  <a:alpha val="70000"/>
                </a:srgbClr>
              </a:solidFill>
              <a:latin typeface="Avenir Next LT Pro Light"/>
              <a:ea typeface="Calibri"/>
              <a:cs typeface="Calibri"/>
            </a:endParaRPr>
          </a:p>
          <a:p>
            <a:endParaRPr lang="en-US" sz="1400" i="0" dirty="0">
              <a:solidFill>
                <a:srgbClr val="FFFFFF">
                  <a:alpha val="70000"/>
                </a:srgbClr>
              </a:solidFill>
              <a:latin typeface="Calibri"/>
              <a:ea typeface="Calibri"/>
              <a:cs typeface="Calibri"/>
            </a:endParaRPr>
          </a:p>
          <a:p>
            <a:endParaRPr lang="en-US" sz="1400" i="0" dirty="0">
              <a:solidFill>
                <a:srgbClr val="FFFFFF">
                  <a:alpha val="70000"/>
                </a:srgbClr>
              </a:solidFill>
              <a:latin typeface="Calibri"/>
              <a:ea typeface="Calibri"/>
              <a:cs typeface="Calibri"/>
            </a:endParaRPr>
          </a:p>
          <a:p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2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C0CE-CDE3-89A1-823D-9D8C6A24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Lokakuu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arjen</a:t>
            </a:r>
            <a:r>
              <a:rPr lang="en-US" dirty="0"/>
              <a:t> </a:t>
            </a:r>
            <a:r>
              <a:rPr lang="en-US" dirty="0" err="1"/>
              <a:t>sujumisen</a:t>
            </a:r>
            <a:r>
              <a:rPr lang="en-US" dirty="0"/>
              <a:t> </a:t>
            </a:r>
            <a:r>
              <a:rPr lang="en-US" dirty="0" err="1"/>
              <a:t>taidot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80A1-ED06-CB39-921C-8CD891BF9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34747" y="1711243"/>
            <a:ext cx="4451348" cy="369302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Koulutyön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vapaa-ajan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tasapaino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uni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ravinto</a:t>
            </a:r>
            <a:endParaRPr lang="en-US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Yhteistyö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ruokahuollon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kanssa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mallilautanen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lempiruokakysely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yhteistyöpalaveri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tms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Stressin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hallinnan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keinoja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Poissaolojen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tarkastelu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tarvittavat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toimenpiteet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45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ADE58-1CD5-C541-5B0D-C03C946FB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Marraskuu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empatia</a:t>
            </a:r>
            <a:r>
              <a:rPr lang="en-US" dirty="0"/>
              <a:t> ja </a:t>
            </a:r>
            <a:r>
              <a:rPr lang="en-US" dirty="0" err="1"/>
              <a:t>kiusaamisen</a:t>
            </a:r>
            <a:r>
              <a:rPr lang="en-US" dirty="0"/>
              <a:t> </a:t>
            </a:r>
            <a:r>
              <a:rPr lang="en-US" dirty="0" err="1"/>
              <a:t>vastainen</a:t>
            </a:r>
            <a:r>
              <a:rPr lang="en-US" dirty="0"/>
              <a:t> </a:t>
            </a:r>
            <a:r>
              <a:rPr lang="en-US" dirty="0" err="1"/>
              <a:t>työ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7E8D3-C5DE-0B50-D30A-35B87FD57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0891" y="1883209"/>
            <a:ext cx="4451348" cy="4074633"/>
          </a:xfrm>
        </p:spPr>
        <p:txBody>
          <a:bodyPr>
            <a:normAutofit fontScale="77500" lnSpcReduction="20000"/>
          </a:bodyPr>
          <a:lstStyle/>
          <a:p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Empatiataitojen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harjoittelu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myötätunto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itsetuntemus</a:t>
            </a:r>
          </a:p>
          <a:p>
            <a:pPr marL="342900" indent="-342900">
              <a:buClr>
                <a:srgbClr val="94BEDB"/>
              </a:buClr>
              <a:buFont typeface="Calibri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Kiusaamista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ennaltaehkäisevä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työ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kiusaamiskysely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oppilaille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kiusaamisselvittelyjen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määrän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laadun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tutkailua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toimenpiteet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yhteisössä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Hyvinvointikyselyn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toteuttaminen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Kouluterveyskyselyn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tulosten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analysointi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esittely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henkilökunnalle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</a:p>
          <a:p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7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843CC-B538-DAE0-7A97-9CED15D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Joulukuu</a:t>
            </a:r>
            <a:r>
              <a:rPr lang="en-US" dirty="0"/>
              <a:t>: </a:t>
            </a:r>
            <a:br>
              <a:rPr lang="en-US" dirty="0"/>
            </a:br>
            <a:r>
              <a:rPr lang="en-US" dirty="0" err="1"/>
              <a:t>kaveritaidot</a:t>
            </a:r>
            <a:r>
              <a:rPr lang="en-US" dirty="0"/>
              <a:t> ja </a:t>
            </a:r>
            <a:br>
              <a:rPr lang="en-US" dirty="0"/>
            </a:br>
            <a:r>
              <a:rPr lang="en-US" dirty="0" err="1"/>
              <a:t>ristiriitojen</a:t>
            </a:r>
            <a:r>
              <a:rPr lang="en-US" dirty="0"/>
              <a:t> </a:t>
            </a:r>
            <a:r>
              <a:rPr lang="en-US" dirty="0" err="1"/>
              <a:t>ratkaisu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9045B-B363-B334-93D7-E98E6CBC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3662947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Ristiriitojen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ratkaisu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sovittelu</a:t>
            </a:r>
            <a:endParaRPr lang="en-US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Kaveritaitojen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vahvistaminen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vuorovaikutus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toisten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huomioiminen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hyvän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huomaaminen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kaverin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kehuminen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Hyvinvointikyselyn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tulosten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analysointi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esittely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henkilökunnalle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Poissaolojen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tarkastelu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luokittain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mahdollisten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toimenpiteiden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suunnittelu</a:t>
            </a:r>
            <a:endParaRPr lang="en-US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Ajankohtaisten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ilmiöiden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tunnistaminen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liittyen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hyvinvointiin</a:t>
            </a:r>
            <a:endParaRPr lang="en-US" dirty="0" err="1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>
              <a:buClr>
                <a:srgbClr val="94BEDB"/>
              </a:buClr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5BE8-A206-3C76-5218-8881E01F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Tammikuu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media ja </a:t>
            </a:r>
            <a:r>
              <a:rPr lang="en-US" dirty="0" err="1"/>
              <a:t>hyvinvointi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56FEF-CC2D-681C-3293-D01BDC052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3241842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Media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hyvinvointi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turvataidot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ruutuaika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kunnioittava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somekäytös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Somen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vaikutuksia-teemat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mielenterveys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keskittymiskyky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TVT-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taitotasojen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soveltuvat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osat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Yhteistyö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kolmannen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sektorin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kanssa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luento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vanhempainilta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tms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 (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Poliisi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MLL, Mieli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mediataitoviikko.fi)</a:t>
            </a: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Teemapäivä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Ruuduton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koulupäivä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31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DCFF-6384-C011-E12E-BE43867A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Helmikuu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katse</a:t>
            </a:r>
            <a:r>
              <a:rPr lang="en-US" dirty="0"/>
              <a:t> </a:t>
            </a:r>
            <a:r>
              <a:rPr lang="en-US" dirty="0" err="1"/>
              <a:t>tulevaisuuteen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EEEBF-2A0F-9D3B-4B3D-0685E5D9E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633663"/>
            <a:ext cx="4451348" cy="2910974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Calibri" panose="05000000000000000000" pitchFamily="2" charset="2"/>
              <a:buChar char="-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Itsetuntemuksen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vahvistaminen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luottamus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itseen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omaan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pärjäämiseen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vahvuudet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Tulevaisuuden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minä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itselle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tärkeät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asiat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ihmiset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arvopohdinta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unelmat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tulevaisuustaidot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42900" indent="-342900">
              <a:buClr>
                <a:srgbClr val="94BEDB"/>
              </a:buClr>
              <a:buFont typeface="Calibri" panose="05000000000000000000" pitchFamily="2" charset="2"/>
              <a:buChar char="-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Poissaolot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laajennetut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vanhempainvartit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yhteisvalinnat</a:t>
            </a:r>
          </a:p>
          <a:p>
            <a:pPr>
              <a:buClr>
                <a:srgbClr val="94BEDB"/>
              </a:buClr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91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LeafVTI">
  <a:themeElements>
    <a:clrScheme name="AnalogousFromRegularSeedRightStep">
      <a:dk1>
        <a:srgbClr val="000000"/>
      </a:dk1>
      <a:lt1>
        <a:srgbClr val="FFFFFF"/>
      </a:lt1>
      <a:dk2>
        <a:srgbClr val="2B2441"/>
      </a:dk2>
      <a:lt2>
        <a:srgbClr val="E8E4E2"/>
      </a:lt2>
      <a:accent1>
        <a:srgbClr val="4D93C3"/>
      </a:accent1>
      <a:accent2>
        <a:srgbClr val="3B4FB1"/>
      </a:accent2>
      <a:accent3>
        <a:srgbClr val="6A4DC3"/>
      </a:accent3>
      <a:accent4>
        <a:srgbClr val="893BB1"/>
      </a:accent4>
      <a:accent5>
        <a:srgbClr val="C34DBA"/>
      </a:accent5>
      <a:accent6>
        <a:srgbClr val="B13B77"/>
      </a:accent6>
      <a:hlink>
        <a:srgbClr val="BA713E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451</Words>
  <Application>Microsoft Office PowerPoint</Application>
  <PresentationFormat>Laajakuva</PresentationFormat>
  <Paragraphs>65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12</vt:i4>
      </vt:variant>
    </vt:vector>
  </HeadingPairs>
  <TitlesOfParts>
    <vt:vector size="21" baseType="lpstr">
      <vt:lpstr>Aptos</vt:lpstr>
      <vt:lpstr>Aptos Display</vt:lpstr>
      <vt:lpstr>Arial</vt:lpstr>
      <vt:lpstr>Avenir Next LT Pro Light</vt:lpstr>
      <vt:lpstr>Calibri</vt:lpstr>
      <vt:lpstr>Rockwell Nova Light</vt:lpstr>
      <vt:lpstr>Wingdings</vt:lpstr>
      <vt:lpstr>office theme</vt:lpstr>
      <vt:lpstr>LeafVTI</vt:lpstr>
      <vt:lpstr>Hyvinvoinnin vuosikello paimion perusopetuksessa  </vt:lpstr>
      <vt:lpstr>Linkit:</vt:lpstr>
      <vt:lpstr>Elokuu: ryhmäytyminen</vt:lpstr>
      <vt:lpstr>Syyskuu: yhteisöllisyys</vt:lpstr>
      <vt:lpstr>Lokakuu:  arjen sujumisen taidot</vt:lpstr>
      <vt:lpstr>Marraskuu: empatia ja kiusaamisen vastainen työ</vt:lpstr>
      <vt:lpstr>Joulukuu:  kaveritaidot ja  ristiriitojen ratkaisu</vt:lpstr>
      <vt:lpstr>Tammikuu: media ja hyvinvointi</vt:lpstr>
      <vt:lpstr>Helmikuu: katse tulevaisuuteen</vt:lpstr>
      <vt:lpstr>Maaliskuu: rentouttaminen ja rauhoittuminen</vt:lpstr>
      <vt:lpstr>Huhtikuu: tunnetaidot </vt:lpstr>
      <vt:lpstr>Toukokuu: arviointia, alkuja ja loppuja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Nuorikkala Ari</dc:creator>
  <cp:lastModifiedBy>Kulmala Maarit</cp:lastModifiedBy>
  <cp:revision>360</cp:revision>
  <dcterms:created xsi:type="dcterms:W3CDTF">2013-07-15T20:26:40Z</dcterms:created>
  <dcterms:modified xsi:type="dcterms:W3CDTF">2025-06-09T10:54:24Z</dcterms:modified>
</cp:coreProperties>
</file>