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2" r:id="rId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5D3"/>
    <a:srgbClr val="365D73"/>
    <a:srgbClr val="FFA238"/>
    <a:srgbClr val="70A489"/>
    <a:srgbClr val="C1C2B3"/>
    <a:srgbClr val="F77F39"/>
    <a:srgbClr val="61B6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5" autoAdjust="0"/>
  </p:normalViewPr>
  <p:slideViewPr>
    <p:cSldViewPr snapToGrid="0">
      <p:cViewPr varScale="1">
        <p:scale>
          <a:sx n="108" d="100"/>
          <a:sy n="108"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7152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3FE7D1-C5FF-7165-E88F-AAF4D51FD31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A6DF891-09A6-1C4B-2E4B-5A1134CC79F5}"/>
              </a:ext>
            </a:extLst>
          </p:cNvPr>
          <p:cNvSpPr>
            <a:spLocks noGrp="1"/>
          </p:cNvSpPr>
          <p:nvPr>
            <p:ph sz="half" idx="1"/>
          </p:nvPr>
        </p:nvSpPr>
        <p:spPr>
          <a:xfrm>
            <a:off x="838200" y="1825625"/>
            <a:ext cx="5181600" cy="42132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DDDB008-9710-A2FE-2CCA-256B6A7930E3}"/>
              </a:ext>
            </a:extLst>
          </p:cNvPr>
          <p:cNvSpPr>
            <a:spLocks noGrp="1"/>
          </p:cNvSpPr>
          <p:nvPr>
            <p:ph sz="half" idx="2"/>
          </p:nvPr>
        </p:nvSpPr>
        <p:spPr>
          <a:xfrm>
            <a:off x="6172200" y="1825624"/>
            <a:ext cx="5181600" cy="421322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192E91C-2AC6-472A-49E5-9820EA087EA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A15033F9-3F50-CACE-2767-B670F4E836B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2FE4683-5734-CB44-D986-6C361FCC0F6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10224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3AC138-B308-16CD-6DF9-97C3CD3ED2AE}"/>
              </a:ext>
            </a:extLst>
          </p:cNvPr>
          <p:cNvSpPr>
            <a:spLocks noGrp="1"/>
          </p:cNvSpPr>
          <p:nvPr>
            <p:ph type="title"/>
          </p:nvPr>
        </p:nvSpPr>
        <p:spPr>
          <a:xfrm>
            <a:off x="839788" y="365125"/>
            <a:ext cx="8881261"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81A498A0-BC65-5A73-8340-6C05C977B0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B459229A-1B6C-D5ED-7A10-AE4D32875E65}"/>
              </a:ext>
            </a:extLst>
          </p:cNvPr>
          <p:cNvSpPr>
            <a:spLocks noGrp="1"/>
          </p:cNvSpPr>
          <p:nvPr>
            <p:ph sz="half" idx="2"/>
          </p:nvPr>
        </p:nvSpPr>
        <p:spPr>
          <a:xfrm>
            <a:off x="839788" y="2505075"/>
            <a:ext cx="5157787"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D45503C-204E-97BB-AF66-0B48CCD08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6CF8C50-06D3-5ECB-FF87-8EBB44B32C8B}"/>
              </a:ext>
            </a:extLst>
          </p:cNvPr>
          <p:cNvSpPr>
            <a:spLocks noGrp="1"/>
          </p:cNvSpPr>
          <p:nvPr>
            <p:ph sz="quarter" idx="4"/>
          </p:nvPr>
        </p:nvSpPr>
        <p:spPr>
          <a:xfrm>
            <a:off x="6172200" y="2505075"/>
            <a:ext cx="5183188"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9F88538-DC62-FB78-FD07-3A9D5F0AC5F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8" name="Alatunnisteen paikkamerkki 7">
            <a:extLst>
              <a:ext uri="{FF2B5EF4-FFF2-40B4-BE49-F238E27FC236}">
                <a16:creationId xmlns:a16="http://schemas.microsoft.com/office/drawing/2014/main" id="{F8498F9C-6012-91A2-8647-66ABFA15FC7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6788C28-BA34-4FBD-88E1-8B305590705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30761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F1135D-D93B-7B94-5DAA-2B77C9E0B26F}"/>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63802A3-F3D6-2093-E10E-E60835FDADEE}"/>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4" name="Alatunnisteen paikkamerkki 3">
            <a:extLst>
              <a:ext uri="{FF2B5EF4-FFF2-40B4-BE49-F238E27FC236}">
                <a16:creationId xmlns:a16="http://schemas.microsoft.com/office/drawing/2014/main" id="{08D68B7E-9337-F375-E295-760AB7133A29}"/>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76EB021E-10A0-F406-487C-D67CA9328460}"/>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78256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782EBF8-2CF5-03FB-1945-19C942F36192}"/>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3" name="Alatunnisteen paikkamerkki 2">
            <a:extLst>
              <a:ext uri="{FF2B5EF4-FFF2-40B4-BE49-F238E27FC236}">
                <a16:creationId xmlns:a16="http://schemas.microsoft.com/office/drawing/2014/main" id="{1BAE9938-213D-0EC8-7279-4ED590B1D3F0}"/>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716F6D0A-04FD-EE8F-CA94-76E0E5AE7F1E}"/>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85456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42135-D502-852C-39CC-59B23A0CD61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F1A09592-BC1A-16EA-F973-C4051F900BD8}"/>
              </a:ext>
            </a:extLst>
          </p:cNvPr>
          <p:cNvSpPr>
            <a:spLocks noGrp="1"/>
          </p:cNvSpPr>
          <p:nvPr>
            <p:ph idx="1"/>
          </p:nvPr>
        </p:nvSpPr>
        <p:spPr>
          <a:xfrm>
            <a:off x="5183188" y="1802167"/>
            <a:ext cx="6172200" cy="40588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D6B9EC3-332C-52DF-C2C0-5E5BB18D07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03994D8-3776-8268-1B02-B833F2CC3ED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87C357DD-F44D-EEF2-3673-0ADCC44F13F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696A018D-FE5F-608E-B777-150723984CB2}"/>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2457527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877D06-B342-8B45-6535-FEA7D0E1F46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B9EDB481-3A1A-89B0-3950-1A0E9ADB0D29}"/>
              </a:ext>
            </a:extLst>
          </p:cNvPr>
          <p:cNvSpPr>
            <a:spLocks noGrp="1"/>
          </p:cNvSpPr>
          <p:nvPr>
            <p:ph type="pic" idx="1"/>
          </p:nvPr>
        </p:nvSpPr>
        <p:spPr>
          <a:xfrm>
            <a:off x="5183188" y="1722268"/>
            <a:ext cx="6172200" cy="41387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15F02A09-5020-800E-4672-057067826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B2F6F0B5-7670-5C05-4C58-82B58C413B69}"/>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0E672F6D-46B2-54A9-3611-8EB90EBAE40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B747917-ACA9-DA3D-D914-2AC5A2484904}"/>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046790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E37592-96A3-E184-0DBC-CE41722C555F}"/>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56047BAC-E335-EE44-4D55-0EC8471FA71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29D016F-8EA3-B42D-6903-104992BEE20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70C4122D-D152-136D-E5D8-CCB16C9A190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CE87BC7-2FDC-534A-3D18-286ED61FABB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902907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3BAE1CF6-F55F-E364-B64B-871FDE34107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AEBC5E7B-3C73-5F2C-CD53-418D3C57F40E}"/>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89E67CA-FB7B-788D-94C0-29358028D75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09CD300-99A6-2783-101A-921DA781138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DF955ED-7373-C3D6-7402-314398733397}"/>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2992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9CCE8412-FE5C-E747-E7B5-5B7DBE1835A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98577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BA61001A-6EC9-3F0E-46DC-C27ACA1470AF}"/>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5295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064E3DA4-AD37-593C-57DD-05879FE634E1}"/>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200579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4285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2603D4D8-B993-957D-58FA-F9EF6CAFDA8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066776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CD919D21-EFE6-B223-F8D4-644505C8E651}"/>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86300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8" name="Suorakulmainen kolmio 7">
            <a:extLst>
              <a:ext uri="{FF2B5EF4-FFF2-40B4-BE49-F238E27FC236}">
                <a16:creationId xmlns:a16="http://schemas.microsoft.com/office/drawing/2014/main" id="{46F007BE-36EB-A4CB-4F8A-2742AFE7AD8E}"/>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8049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1C6AFF-347E-BF6E-4722-7A2B92CA7A3E}"/>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7AD7C79-2EFA-DEFE-10DE-0D63D3496E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9C5B20F-ECBB-7486-B8EC-3AAB99A1E3ED}"/>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87A3AB6-8370-DD2A-6485-697A6D5CC18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155812D-0F81-87DC-7DE0-4E8175ABECE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26299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02AEAB6-E89E-C751-D121-5D900EE4C1DA}"/>
              </a:ext>
            </a:extLst>
          </p:cNvPr>
          <p:cNvSpPr>
            <a:spLocks noGrp="1"/>
          </p:cNvSpPr>
          <p:nvPr>
            <p:ph type="title"/>
          </p:nvPr>
        </p:nvSpPr>
        <p:spPr>
          <a:xfrm>
            <a:off x="838200" y="365125"/>
            <a:ext cx="8865093"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E6D37760-BE7E-9014-6643-2966B790EDD6}"/>
              </a:ext>
            </a:extLst>
          </p:cNvPr>
          <p:cNvSpPr>
            <a:spLocks noGrp="1"/>
          </p:cNvSpPr>
          <p:nvPr>
            <p:ph type="body" idx="1"/>
          </p:nvPr>
        </p:nvSpPr>
        <p:spPr>
          <a:xfrm>
            <a:off x="838200" y="1825625"/>
            <a:ext cx="10515600" cy="42037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465B2EF7-372C-8D98-11F9-792145ABBF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90429B88-6598-6B18-0FAC-1B8CCDFE4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E7363D6F-940F-C43A-86B4-245CDFFE5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5EBF5-D831-445E-A43C-7899F9B819B9}" type="slidenum">
              <a:rPr lang="fi-FI" smtClean="0"/>
              <a:t>‹#›</a:t>
            </a:fld>
            <a:endParaRPr lang="fi-FI"/>
          </a:p>
        </p:txBody>
      </p:sp>
      <p:pic>
        <p:nvPicPr>
          <p:cNvPr id="7" name="Kuva 6">
            <a:extLst>
              <a:ext uri="{FF2B5EF4-FFF2-40B4-BE49-F238E27FC236}">
                <a16:creationId xmlns:a16="http://schemas.microsoft.com/office/drawing/2014/main" id="{D4481EE9-5A68-ED1E-8875-B5662688969B}"/>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683806" y="0"/>
            <a:ext cx="2508193" cy="1825625"/>
          </a:xfrm>
          <a:prstGeom prst="rect">
            <a:avLst/>
          </a:prstGeom>
        </p:spPr>
      </p:pic>
      <p:sp>
        <p:nvSpPr>
          <p:cNvPr id="8" name="Suorakulmainen kolmio 7">
            <a:extLst>
              <a:ext uri="{FF2B5EF4-FFF2-40B4-BE49-F238E27FC236}">
                <a16:creationId xmlns:a16="http://schemas.microsoft.com/office/drawing/2014/main" id="{4CFB1FB7-77B6-8B01-CA1D-A9B2257D574F}"/>
              </a:ext>
            </a:extLst>
          </p:cNvPr>
          <p:cNvSpPr/>
          <p:nvPr userDrawn="1"/>
        </p:nvSpPr>
        <p:spPr>
          <a:xfrm flipH="1">
            <a:off x="3811480" y="5724525"/>
            <a:ext cx="8380520" cy="1133475"/>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ainen kolmio 8">
            <a:extLst>
              <a:ext uri="{FF2B5EF4-FFF2-40B4-BE49-F238E27FC236}">
                <a16:creationId xmlns:a16="http://schemas.microsoft.com/office/drawing/2014/main" id="{23AC3C74-9D4C-73BA-0484-84F6DF87AF3A}"/>
              </a:ext>
            </a:extLst>
          </p:cNvPr>
          <p:cNvSpPr/>
          <p:nvPr userDrawn="1"/>
        </p:nvSpPr>
        <p:spPr>
          <a:xfrm>
            <a:off x="0" y="5724525"/>
            <a:ext cx="8380520" cy="1133474"/>
          </a:xfrm>
          <a:prstGeom prst="rtTriangle">
            <a:avLst/>
          </a:prstGeom>
          <a:solidFill>
            <a:srgbClr val="365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048948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0" r:id="rId5"/>
    <p:sldLayoutId id="2147483663" r:id="rId6"/>
    <p:sldLayoutId id="2147483664" r:id="rId7"/>
    <p:sldLayoutId id="2147483665"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xStyles>
    <p:titleStyle>
      <a:lvl1pPr algn="l" defTabSz="914400" rtl="0" eaLnBrk="1" latinLnBrk="0" hangingPunct="1">
        <a:lnSpc>
          <a:spcPct val="90000"/>
        </a:lnSpc>
        <a:spcBef>
          <a:spcPct val="0"/>
        </a:spcBef>
        <a:buNone/>
        <a:defRPr sz="4400" kern="1200">
          <a:solidFill>
            <a:schemeClr val="tx1"/>
          </a:solidFill>
          <a:latin typeface="Segoe UI Semibold" panose="020B0702040204020203" pitchFamily="34" charset="0"/>
          <a:ea typeface="+mj-ea"/>
          <a:cs typeface="Segoe UI Semibold" panose="020B07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E53353-DC3B-29A5-839D-06FBFD7A405A}"/>
              </a:ext>
            </a:extLst>
          </p:cNvPr>
          <p:cNvSpPr>
            <a:spLocks noGrp="1"/>
          </p:cNvSpPr>
          <p:nvPr>
            <p:ph type="title"/>
          </p:nvPr>
        </p:nvSpPr>
        <p:spPr/>
        <p:txBody>
          <a:bodyPr>
            <a:normAutofit/>
          </a:bodyPr>
          <a:lstStyle/>
          <a:p>
            <a:r>
              <a:rPr lang="fi-FI" dirty="0"/>
              <a:t>Kohdennetut varhaiset toimenpiteet, poissaoloja 5–10%</a:t>
            </a:r>
          </a:p>
        </p:txBody>
      </p:sp>
      <p:sp>
        <p:nvSpPr>
          <p:cNvPr id="3" name="Sisällön paikkamerkki 2">
            <a:extLst>
              <a:ext uri="{FF2B5EF4-FFF2-40B4-BE49-F238E27FC236}">
                <a16:creationId xmlns:a16="http://schemas.microsoft.com/office/drawing/2014/main" id="{3D2D3F13-25FB-81C2-E32A-C1E81B7513AA}"/>
              </a:ext>
            </a:extLst>
          </p:cNvPr>
          <p:cNvSpPr>
            <a:spLocks noGrp="1"/>
          </p:cNvSpPr>
          <p:nvPr>
            <p:ph idx="1"/>
          </p:nvPr>
        </p:nvSpPr>
        <p:spPr>
          <a:xfrm>
            <a:off x="838200" y="1988357"/>
            <a:ext cx="10515600" cy="3707270"/>
          </a:xfrm>
        </p:spPr>
        <p:txBody>
          <a:bodyPr>
            <a:noAutofit/>
          </a:bodyPr>
          <a:lstStyle/>
          <a:p>
            <a:r>
              <a:rPr lang="fi-FI" sz="1600" dirty="0"/>
              <a:t>Monialainen asiantuntijaryhmä kootaan tarvittaessa oppilaan tilanteen kokonaisvaltaiseksi kartoittamiseksi ja tarvittavien tukitoimien suunnittelemiseksi huoltajan ja oppilaan suostumuksella. Mukaan voidaan arvioidun tarpeen mukaan kutsua esim. kouluterveydenhoitaja, kuraattori tai koulupsykologi.</a:t>
            </a:r>
          </a:p>
          <a:p>
            <a:r>
              <a:rPr lang="fi-FI" sz="1600" dirty="0"/>
              <a:t>Asiantuntijaryhmässä oppilaan tilannetta kartoitetaan ja ratkotaan yhteisesti keskustellen. Oppilaan omien ajatusten ja näkemysten kuunteleminen on yhteisen työskentelyn lähtökohta.</a:t>
            </a:r>
          </a:p>
          <a:p>
            <a:r>
              <a:rPr lang="fi-FI" sz="1600" dirty="0"/>
              <a:t>Toimintasuunnitelman laatimiseksi </a:t>
            </a:r>
          </a:p>
          <a:p>
            <a:pPr lvl="1"/>
            <a:r>
              <a:rPr lang="fi-FI" sz="1600" dirty="0"/>
              <a:t>sovitaan poissaolojen taustasyiden selvittämisestä erilaisia ja monipuolisia kartoitusvälineitä käyttäen</a:t>
            </a:r>
          </a:p>
          <a:p>
            <a:pPr lvl="1"/>
            <a:r>
              <a:rPr lang="fi-FI" sz="1600" dirty="0"/>
              <a:t>tarkistetaan oppilaan tuen tilanne</a:t>
            </a:r>
          </a:p>
          <a:p>
            <a:pPr lvl="1"/>
            <a:r>
              <a:rPr lang="fi-FI" sz="1600" dirty="0"/>
              <a:t>sovitaan tarkoituksenmukaisista pitkän- ja lyhyen aikavälin tavoitteista koulunkäyntikyvyn vahvistamiseksi</a:t>
            </a:r>
          </a:p>
          <a:p>
            <a:pPr lvl="1"/>
            <a:r>
              <a:rPr lang="fi-FI" sz="1600" dirty="0"/>
              <a:t>sovitaan tilanteen seurannasta ja vastuuhenkilöstä</a:t>
            </a:r>
          </a:p>
          <a:p>
            <a:pPr lvl="1"/>
            <a:r>
              <a:rPr lang="fi-FI" sz="1600" dirty="0"/>
              <a:t>kirjataan asiat muistiin seurannan helpottamiseksi: opettaja kirjaa tapaamisesta muistion, joka näkyy myös huoltajille.</a:t>
            </a:r>
          </a:p>
        </p:txBody>
      </p:sp>
    </p:spTree>
    <p:extLst>
      <p:ext uri="{BB962C8B-B14F-4D97-AF65-F5344CB8AC3E}">
        <p14:creationId xmlns:p14="http://schemas.microsoft.com/office/powerpoint/2010/main" val="214919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E53353-DC3B-29A5-839D-06FBFD7A405A}"/>
              </a:ext>
            </a:extLst>
          </p:cNvPr>
          <p:cNvSpPr>
            <a:spLocks noGrp="1"/>
          </p:cNvSpPr>
          <p:nvPr>
            <p:ph type="title"/>
          </p:nvPr>
        </p:nvSpPr>
        <p:spPr/>
        <p:txBody>
          <a:bodyPr/>
          <a:lstStyle/>
          <a:p>
            <a:r>
              <a:rPr lang="fi-FI" dirty="0"/>
              <a:t>Vahvat suunnitelmalliset toimenpiteet, poissaoloja yli 20%</a:t>
            </a:r>
          </a:p>
        </p:txBody>
      </p:sp>
      <p:sp>
        <p:nvSpPr>
          <p:cNvPr id="6" name="Sisällön paikkamerkki 2">
            <a:extLst>
              <a:ext uri="{FF2B5EF4-FFF2-40B4-BE49-F238E27FC236}">
                <a16:creationId xmlns:a16="http://schemas.microsoft.com/office/drawing/2014/main" id="{07397AFB-6169-B8B5-6037-DBA34323798B}"/>
              </a:ext>
            </a:extLst>
          </p:cNvPr>
          <p:cNvSpPr>
            <a:spLocks noGrp="1"/>
          </p:cNvSpPr>
          <p:nvPr>
            <p:ph idx="1"/>
          </p:nvPr>
        </p:nvSpPr>
        <p:spPr>
          <a:xfrm>
            <a:off x="838200" y="1926364"/>
            <a:ext cx="10515600" cy="4063731"/>
          </a:xfrm>
        </p:spPr>
        <p:txBody>
          <a:bodyPr>
            <a:noAutofit/>
          </a:bodyPr>
          <a:lstStyle/>
          <a:p>
            <a:r>
              <a:rPr lang="fi-FI" sz="1500" dirty="0"/>
              <a:t>Pitkittyvät ja runsaat poissaolot ovat hyvinvoinnin ja oppimisen riskitekijä. Pitkittyneissä poissaolotilanteissa tarvitaan pitkäjänteistä verkostotyöskentelyä.</a:t>
            </a:r>
          </a:p>
          <a:p>
            <a:r>
              <a:rPr lang="fi-FI" sz="1500" b="0" i="0" dirty="0">
                <a:effectLst/>
              </a:rPr>
              <a:t>Pedagogiset ratkaisut ja opiskeluhuollollinen tuki suunnitellaan oppilaan koulunkäyntiä tukevaksi kokonaisuudeksi. Palaverissa yhdistyy eri ammattilaisten osaaminen oppilaan kouluun kiinnittymisen vahvistamiseksi ja tukemiseksi oikea-aikaisesti</a:t>
            </a:r>
            <a:r>
              <a:rPr lang="fi-FI" sz="1500" b="0" i="0" dirty="0">
                <a:effectLst/>
                <a:latin typeface="Arial" panose="020B0604020202020204" pitchFamily="34" charset="0"/>
              </a:rPr>
              <a:t>. </a:t>
            </a:r>
            <a:endParaRPr lang="fi-FI" sz="1500" dirty="0"/>
          </a:p>
          <a:p>
            <a:r>
              <a:rPr lang="fi-FI" sz="1500" dirty="0"/>
              <a:t>Jos koulun ja opiskeluhuollon tukitoimet eivät riitä, työskentelyä laajennetaan koulun ulkopuolisiin sidosryhmiin (esim. erikoisairaanhoidon palvelut perustasolla, perhepalvelut ja lastensuojelu)</a:t>
            </a:r>
          </a:p>
          <a:p>
            <a:r>
              <a:rPr lang="fi-FI" sz="1500" dirty="0"/>
              <a:t>Haastavissa poissaolotilanteissa koulunkäynnin tueksi tarvitaan usein joustavia opetusjärjestelyitä. Jos monialainen asiantuntijaryhmä on koottu, tulee sitä hyödyntää ajoissa ja suunnitelmallisesti oppilaan koulunkäynnin tukemiseksi.</a:t>
            </a:r>
          </a:p>
          <a:p>
            <a:r>
              <a:rPr lang="fi-FI" sz="1500" dirty="0"/>
              <a:t>Oppilas saattaa tarvita myös joustavia opetusjärjestelyitä koulunkäynnin tueksi. </a:t>
            </a:r>
            <a:r>
              <a:rPr lang="fi-FI" sz="1500" b="0" i="0" dirty="0">
                <a:effectLst/>
              </a:rPr>
              <a:t>Perusopetuslain ja opetussuunnitelman mukaisia järjestelyitä ovat mm. vuosiluokkiin sitomaton opiskelu (VSOP) sekä erityiset opetusjärjestelyt (POL 18§).</a:t>
            </a:r>
          </a:p>
          <a:p>
            <a:r>
              <a:rPr lang="fi-FI" sz="1500" dirty="0"/>
              <a:t>Pitkittyneissä poissaolotilanteissa tukea vahvistetaan ja puretaan tarpeen mukaan. Keskeistä on tilanteen suunnitelmallinen seuraaminen, toimijoiden yhteydenpito ja yhteistyö oppilaan ja perheen kanssa. Oppilas tarvitsee myös yhteisöllistä tukea ja vahvistamista yksilökohtaisen työskentelyn rinnalla.</a:t>
            </a:r>
          </a:p>
        </p:txBody>
      </p:sp>
    </p:spTree>
    <p:extLst>
      <p:ext uri="{BB962C8B-B14F-4D97-AF65-F5344CB8AC3E}">
        <p14:creationId xmlns:p14="http://schemas.microsoft.com/office/powerpoint/2010/main" val="698381239"/>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54274</TotalTime>
  <Words>265</Words>
  <Application>Microsoft Office PowerPoint</Application>
  <PresentationFormat>Laajakuva</PresentationFormat>
  <Paragraphs>16</Paragraphs>
  <Slides>2</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vt:i4>
      </vt:variant>
    </vt:vector>
  </HeadingPairs>
  <TitlesOfParts>
    <vt:vector size="7" baseType="lpstr">
      <vt:lpstr>Arial</vt:lpstr>
      <vt:lpstr>Calibri</vt:lpstr>
      <vt:lpstr>Segoe UI</vt:lpstr>
      <vt:lpstr>Segoe UI Semibold</vt:lpstr>
      <vt:lpstr>Office-teema</vt:lpstr>
      <vt:lpstr>Kohdennetut varhaiset toimenpiteet, poissaoloja 5–10%</vt:lpstr>
      <vt:lpstr>Vahvat suunnitelmalliset toimenpiteet, poissaoloja yli 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Kouluyhteisöön kiinnittämisen ja poissaoloihin puuttumisen malli</dc:title>
  <dc:creator>Saajanlehto Petra</dc:creator>
  <cp:keywords>koulupoissaolot</cp:keywords>
  <cp:lastModifiedBy>Vilen Johanna</cp:lastModifiedBy>
  <cp:revision>55</cp:revision>
  <dcterms:created xsi:type="dcterms:W3CDTF">2023-02-13T07:33:03Z</dcterms:created>
  <dcterms:modified xsi:type="dcterms:W3CDTF">2024-06-07T11:02:50Z</dcterms:modified>
</cp:coreProperties>
</file>