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5" r:id="rId3"/>
    <p:sldId id="274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5D3"/>
    <a:srgbClr val="365D73"/>
    <a:srgbClr val="FFA238"/>
    <a:srgbClr val="70A489"/>
    <a:srgbClr val="C1C2B3"/>
    <a:srgbClr val="F77F39"/>
    <a:srgbClr val="61B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45" autoAdjust="0"/>
  </p:normalViewPr>
  <p:slideViewPr>
    <p:cSldViewPr snapToGrid="0">
      <p:cViewPr varScale="1">
        <p:scale>
          <a:sx n="108" d="100"/>
          <a:sy n="108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5B55EE-13E2-C7B3-FF68-3FF46D12C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Segoe UI Semibold" panose="020B07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DACB16A-1C51-A190-899F-B6770C802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0E925A8-C54A-5A13-8E7A-16D48196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6CC5A66-A266-644B-7BB0-4E9F71E6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9E63047-9592-E769-E735-A74A9EDC5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152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3FE7D1-C5FF-7165-E88F-AAF4D51FD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6DF891-09A6-1C4B-2E4B-5A1134CC7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132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DDDB008-9710-A2FE-2CCA-256B6A793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21322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192E91C-2AC6-472A-49E5-9820EA087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15033F9-3F50-CACE-2767-B670F4E83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2FE4683-5734-CB44-D986-6C361FCC0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224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3AC138-B308-16CD-6DF9-97C3CD3ED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8881261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1A498A0-BC65-5A73-8340-6C05C977B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459229A-1B6C-D5ED-7A10-AE4D32875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147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D45503C-204E-97BB-AF66-0B48CCD082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6CF8C50-06D3-5ECB-FF87-8EBB44B32C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5147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9F88538-DC62-FB78-FD07-3A9D5F0AC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8498F9C-6012-91A2-8647-66ABFA15F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6788C28-BA34-4FBD-88E1-8B305590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761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F1135D-D93B-7B94-5DAA-2B77C9E0B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63802A3-F3D6-2093-E10E-E60835FDA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8D68B7E-9337-F375-E295-760AB7133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6EB021E-10A0-F406-487C-D67CA9328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2566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782EBF8-2CF5-03FB-1945-19C942F36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BAE9938-213D-0EC8-7279-4ED590B1D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16F6D0A-04FD-EE8F-CA94-76E0E5AE7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4565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042135-D502-852C-39CC-59B23A0CD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1A09592-BC1A-16EA-F973-C4051F900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802167"/>
            <a:ext cx="6172200" cy="40588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D6B9EC3-332C-52DF-C2C0-5E5BB18D0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03994D8-3776-8268-1B02-B833F2CC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7C357DD-F44D-EEF2-3673-0ADCC44F1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96A018D-FE5F-608E-B777-150723984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7527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877D06-B342-8B45-6535-FEA7D0E1F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9EDB481-3A1A-89B0-3950-1A0E9ADB0D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22268"/>
            <a:ext cx="6172200" cy="41387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5F02A09-5020-800E-4672-057067826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2F6F0B5-7670-5C05-4C58-82B58C413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E672F6D-46B2-54A9-3611-8EB90EBAE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B747917-ACA9-DA3D-D914-2AC5A2484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6790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E37592-96A3-E184-0DBC-CE41722C5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6047BAC-E335-EE44-4D55-0EC8471FA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29D016F-8EA3-B42D-6903-104992BEE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0C4122D-D152-136D-E5D8-CCB16C9A1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CE87BC7-2FDC-534A-3D18-286ED61FA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2907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3BAE1CF6-F55F-E364-B64B-871FDE3410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EBC5E7B-3C73-5F2C-CD53-418D3C57F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89E67CA-FB7B-788D-94C0-29358028D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09CD300-99A6-2783-101A-921DA7811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DF955ED-7373-C3D6-7402-314398733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992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5B55EE-13E2-C7B3-FF68-3FF46D12C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Segoe UI Semibold" panose="020B07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DACB16A-1C51-A190-899F-B6770C802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0E925A8-C54A-5A13-8E7A-16D48196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6CC5A66-A266-644B-7BB0-4E9F71E6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9E63047-9592-E769-E735-A74A9EDC5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ainen kolmio 6">
            <a:extLst>
              <a:ext uri="{FF2B5EF4-FFF2-40B4-BE49-F238E27FC236}">
                <a16:creationId xmlns:a16="http://schemas.microsoft.com/office/drawing/2014/main" id="{9CCE8412-FE5C-E747-E7B5-5B7DBE1835AF}"/>
              </a:ext>
            </a:extLst>
          </p:cNvPr>
          <p:cNvSpPr/>
          <p:nvPr userDrawn="1"/>
        </p:nvSpPr>
        <p:spPr>
          <a:xfrm>
            <a:off x="0" y="5724525"/>
            <a:ext cx="8380520" cy="1133474"/>
          </a:xfrm>
          <a:prstGeom prst="rtTriangle">
            <a:avLst/>
          </a:prstGeom>
          <a:solidFill>
            <a:srgbClr val="F77F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5779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5B55EE-13E2-C7B3-FF68-3FF46D12C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Segoe UI Semibold" panose="020B07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DACB16A-1C51-A190-899F-B6770C802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0E925A8-C54A-5A13-8E7A-16D48196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6CC5A66-A266-644B-7BB0-4E9F71E6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9E63047-9592-E769-E735-A74A9EDC5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ainen kolmio 6">
            <a:extLst>
              <a:ext uri="{FF2B5EF4-FFF2-40B4-BE49-F238E27FC236}">
                <a16:creationId xmlns:a16="http://schemas.microsoft.com/office/drawing/2014/main" id="{BA61001A-6EC9-3F0E-46DC-C27ACA1470AF}"/>
              </a:ext>
            </a:extLst>
          </p:cNvPr>
          <p:cNvSpPr/>
          <p:nvPr userDrawn="1"/>
        </p:nvSpPr>
        <p:spPr>
          <a:xfrm>
            <a:off x="0" y="5724525"/>
            <a:ext cx="8380520" cy="1133474"/>
          </a:xfrm>
          <a:prstGeom prst="rtTriangle">
            <a:avLst/>
          </a:prstGeom>
          <a:solidFill>
            <a:srgbClr val="C1C2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295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5B55EE-13E2-C7B3-FF68-3FF46D12C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Segoe UI Semibold" panose="020B07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DACB16A-1C51-A190-899F-B6770C802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0E925A8-C54A-5A13-8E7A-16D48196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6CC5A66-A266-644B-7BB0-4E9F71E6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9E63047-9592-E769-E735-A74A9EDC5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ainen kolmio 6">
            <a:extLst>
              <a:ext uri="{FF2B5EF4-FFF2-40B4-BE49-F238E27FC236}">
                <a16:creationId xmlns:a16="http://schemas.microsoft.com/office/drawing/2014/main" id="{064E3DA4-AD37-593C-57DD-05879FE634E1}"/>
              </a:ext>
            </a:extLst>
          </p:cNvPr>
          <p:cNvSpPr/>
          <p:nvPr userDrawn="1"/>
        </p:nvSpPr>
        <p:spPr>
          <a:xfrm>
            <a:off x="0" y="5724525"/>
            <a:ext cx="8380520" cy="1133474"/>
          </a:xfrm>
          <a:prstGeom prst="rtTriangle">
            <a:avLst/>
          </a:prstGeom>
          <a:solidFill>
            <a:srgbClr val="70A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057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34451-FAEC-9032-6C5C-4B09371C2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A06BF0A-3025-B367-6AB2-9E07B60C4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8FA6B8F-2C2C-9AC5-56FE-F9F453955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75E5632-1CB1-43F1-B29C-A9413A7E9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674A288-F935-3E85-57DB-293D0E919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858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34451-FAEC-9032-6C5C-4B09371C2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A06BF0A-3025-B367-6AB2-9E07B60C4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8FA6B8F-2C2C-9AC5-56FE-F9F453955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75E5632-1CB1-43F1-B29C-A9413A7E9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674A288-F935-3E85-57DB-293D0E919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ainen kolmio 6">
            <a:extLst>
              <a:ext uri="{FF2B5EF4-FFF2-40B4-BE49-F238E27FC236}">
                <a16:creationId xmlns:a16="http://schemas.microsoft.com/office/drawing/2014/main" id="{2603D4D8-B993-957D-58FA-F9EF6CAFDA8F}"/>
              </a:ext>
            </a:extLst>
          </p:cNvPr>
          <p:cNvSpPr/>
          <p:nvPr userDrawn="1"/>
        </p:nvSpPr>
        <p:spPr>
          <a:xfrm>
            <a:off x="0" y="5724525"/>
            <a:ext cx="8380520" cy="1133474"/>
          </a:xfrm>
          <a:prstGeom prst="rtTriangle">
            <a:avLst/>
          </a:prstGeom>
          <a:solidFill>
            <a:srgbClr val="F77F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6776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34451-FAEC-9032-6C5C-4B09371C2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A06BF0A-3025-B367-6AB2-9E07B60C4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8FA6B8F-2C2C-9AC5-56FE-F9F453955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75E5632-1CB1-43F1-B29C-A9413A7E9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674A288-F935-3E85-57DB-293D0E919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ainen kolmio 6">
            <a:extLst>
              <a:ext uri="{FF2B5EF4-FFF2-40B4-BE49-F238E27FC236}">
                <a16:creationId xmlns:a16="http://schemas.microsoft.com/office/drawing/2014/main" id="{CD919D21-EFE6-B223-F8D4-644505C8E651}"/>
              </a:ext>
            </a:extLst>
          </p:cNvPr>
          <p:cNvSpPr/>
          <p:nvPr userDrawn="1"/>
        </p:nvSpPr>
        <p:spPr>
          <a:xfrm>
            <a:off x="0" y="5724525"/>
            <a:ext cx="8380520" cy="1133474"/>
          </a:xfrm>
          <a:prstGeom prst="rtTriangle">
            <a:avLst/>
          </a:prstGeom>
          <a:solidFill>
            <a:srgbClr val="C1C2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300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34451-FAEC-9032-6C5C-4B09371C2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A06BF0A-3025-B367-6AB2-9E07B60C4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8FA6B8F-2C2C-9AC5-56FE-F9F453955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75E5632-1CB1-43F1-B29C-A9413A7E9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674A288-F935-3E85-57DB-293D0E919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uorakulmainen kolmio 7">
            <a:extLst>
              <a:ext uri="{FF2B5EF4-FFF2-40B4-BE49-F238E27FC236}">
                <a16:creationId xmlns:a16="http://schemas.microsoft.com/office/drawing/2014/main" id="{46F007BE-36EB-A4CB-4F8A-2742AFE7AD8E}"/>
              </a:ext>
            </a:extLst>
          </p:cNvPr>
          <p:cNvSpPr/>
          <p:nvPr userDrawn="1"/>
        </p:nvSpPr>
        <p:spPr>
          <a:xfrm>
            <a:off x="0" y="5724525"/>
            <a:ext cx="8380520" cy="1133474"/>
          </a:xfrm>
          <a:prstGeom prst="rtTriangle">
            <a:avLst/>
          </a:prstGeom>
          <a:solidFill>
            <a:srgbClr val="70A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49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1C6AFF-347E-BF6E-4722-7A2B92CA7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7AD7C79-2EFA-DEFE-10DE-0D63D3496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9C5B20F-ECBB-7486-B8EC-3AAB99A1E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87A3AB6-8370-DD2A-6485-697A6D5CC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155812D-0F81-87DC-7DE0-4E8175ABE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299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02AEAB6-E89E-C751-D121-5D900EE4C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6509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6D37760-BE7E-9014-6643-2966B790E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03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5B2EF7-372C-8D98-11F9-792145ABBF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9FB3A-42EC-4C8D-8AC6-624437ACDC67}" type="datetimeFigureOut">
              <a:rPr lang="fi-FI" smtClean="0"/>
              <a:t>7.6.2024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0429B88-6598-6B18-0FAC-1B8CCDFE46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7363D6F-940F-C43A-86B4-245CDFFE5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5EBF5-D831-445E-A43C-7899F9B819B9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D4481EE9-5A68-ED1E-8875-B5662688969B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6" y="0"/>
            <a:ext cx="2508193" cy="1825625"/>
          </a:xfrm>
          <a:prstGeom prst="rect">
            <a:avLst/>
          </a:prstGeom>
        </p:spPr>
      </p:pic>
      <p:sp>
        <p:nvSpPr>
          <p:cNvPr id="8" name="Suorakulmainen kolmio 7">
            <a:extLst>
              <a:ext uri="{FF2B5EF4-FFF2-40B4-BE49-F238E27FC236}">
                <a16:creationId xmlns:a16="http://schemas.microsoft.com/office/drawing/2014/main" id="{4CFB1FB7-77B6-8B01-CA1D-A9B2257D574F}"/>
              </a:ext>
            </a:extLst>
          </p:cNvPr>
          <p:cNvSpPr/>
          <p:nvPr userDrawn="1"/>
        </p:nvSpPr>
        <p:spPr>
          <a:xfrm flipH="1">
            <a:off x="3811480" y="5724525"/>
            <a:ext cx="8380520" cy="1133475"/>
          </a:xfrm>
          <a:prstGeom prst="rtTriangle">
            <a:avLst/>
          </a:prstGeom>
          <a:solidFill>
            <a:srgbClr val="70A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9" name="Suorakulmainen kolmio 8">
            <a:extLst>
              <a:ext uri="{FF2B5EF4-FFF2-40B4-BE49-F238E27FC236}">
                <a16:creationId xmlns:a16="http://schemas.microsoft.com/office/drawing/2014/main" id="{23AC3C74-9D4C-73BA-0484-84F6DF87AF3A}"/>
              </a:ext>
            </a:extLst>
          </p:cNvPr>
          <p:cNvSpPr/>
          <p:nvPr userDrawn="1"/>
        </p:nvSpPr>
        <p:spPr>
          <a:xfrm>
            <a:off x="0" y="5724525"/>
            <a:ext cx="8380520" cy="1133474"/>
          </a:xfrm>
          <a:prstGeom prst="rtTriangle">
            <a:avLst/>
          </a:prstGeom>
          <a:solidFill>
            <a:srgbClr val="365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4894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50" r:id="rId5"/>
    <p:sldLayoutId id="2147483663" r:id="rId6"/>
    <p:sldLayoutId id="2147483664" r:id="rId7"/>
    <p:sldLayoutId id="2147483665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2BAA9D-E090-5C78-B6BA-C5D708452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Poissaolojen taustalla olevat syyt ja vaiheittainen kehittyminen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1DDF641-ECD1-3DF7-77B4-BC11C1003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000" dirty="0"/>
              <a:t>Poissaolojen taustalla saattaa olla erilaisia syitä. Oppilaan koululäsnäolon seuraaminen on keino havainnoida mahdollisia muutoksia oppilaan tilanteessa.</a:t>
            </a:r>
          </a:p>
          <a:p>
            <a:r>
              <a:rPr lang="fi-FI" sz="2000" dirty="0"/>
              <a:t>Joskus poissaolot saattavat kehittyä huomaamatta ja vaiheittain. Tästä syystä kaikkien poissaolojen seuraaminen ja tarkastelu on tärkeää.</a:t>
            </a:r>
          </a:p>
          <a:p>
            <a:endParaRPr lang="fi-FI" sz="2000" dirty="0"/>
          </a:p>
          <a:p>
            <a:endParaRPr lang="fi-FI" sz="2000" dirty="0"/>
          </a:p>
        </p:txBody>
      </p:sp>
      <p:pic>
        <p:nvPicPr>
          <p:cNvPr id="7" name="Kuva 6" descr="Nuoli vasemmalta oikealle. Laatikoissa tekstit vasemmalta oikealle: 1. Menee kouluun &quot;painostettuna&quot; ja yrittää saada luvan jäädä kotiin. 2. Toistuvaa hankaluutta kouluun lähtemisessä. 3. Myöhästelyn lisääntyminen. 4. Poissaoloja yksittäisiltä tunneilta. 5. Poissaolot ja läsnäolot vaihtelevat jaksoittain. 6. Jatkuvampia poissaoloja. 7. Ei tule kouluun. ">
            <a:extLst>
              <a:ext uri="{FF2B5EF4-FFF2-40B4-BE49-F238E27FC236}">
                <a16:creationId xmlns:a16="http://schemas.microsoft.com/office/drawing/2014/main" id="{E0D58378-E9F4-8575-0929-AD09723AD1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16198" r="3002" b="7601"/>
          <a:stretch/>
        </p:blipFill>
        <p:spPr>
          <a:xfrm>
            <a:off x="1360714" y="3239145"/>
            <a:ext cx="9993086" cy="3115160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16629DDA-BCAF-98BA-41B5-9E6CF69A42CE}"/>
              </a:ext>
            </a:extLst>
          </p:cNvPr>
          <p:cNvSpPr txBox="1"/>
          <p:nvPr/>
        </p:nvSpPr>
        <p:spPr>
          <a:xfrm>
            <a:off x="2243470" y="3429000"/>
            <a:ext cx="5358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Poissaolojen vaiheittainen kehittyminen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B44C3040-30DA-F7F9-40C1-572828542F3C}"/>
              </a:ext>
            </a:extLst>
          </p:cNvPr>
          <p:cNvSpPr txBox="1"/>
          <p:nvPr/>
        </p:nvSpPr>
        <p:spPr>
          <a:xfrm>
            <a:off x="1524001" y="5457642"/>
            <a:ext cx="6683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i="1" dirty="0"/>
              <a:t>Ole yhteydessä kouluun, jos havaitset haasteita koulunkäynnissä</a:t>
            </a:r>
          </a:p>
        </p:txBody>
      </p:sp>
    </p:spTree>
    <p:extLst>
      <p:ext uri="{BB962C8B-B14F-4D97-AF65-F5344CB8AC3E}">
        <p14:creationId xmlns:p14="http://schemas.microsoft.com/office/powerpoint/2010/main" val="86437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2BAA9D-E090-5C78-B6BA-C5D708452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Poissaolojen ensimerkit</a:t>
            </a:r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78476DD6-204B-0A05-D38F-38CDDFF8B4D2}"/>
              </a:ext>
            </a:extLst>
          </p:cNvPr>
          <p:cNvSpPr txBox="1">
            <a:spLocks/>
          </p:cNvSpPr>
          <p:nvPr/>
        </p:nvSpPr>
        <p:spPr>
          <a:xfrm>
            <a:off x="838200" y="1707559"/>
            <a:ext cx="10515600" cy="4203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800" b="1" dirty="0"/>
              <a:t>Jos koulukäynti ja poissaolot mietityttävät, ole yhteydessä opettajaan</a:t>
            </a:r>
            <a:r>
              <a:rPr lang="fi-FI" sz="1800" dirty="0"/>
              <a:t>. Tarvittaessa voit ottaa myös yhteyttä kouluterveydenhoitajaan, kuraattoriin tai koulupsykologiin.</a:t>
            </a:r>
          </a:p>
          <a:p>
            <a:r>
              <a:rPr lang="fi-FI" sz="1800" b="1" dirty="0"/>
              <a:t>Poissaolot saattavat kehittyä vaiheittain ja ensimerkit näkyvät usein ensin kotona. Ensimerkkejä voivat olla esim.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1700" dirty="0">
                <a:ea typeface="Calibri" panose="020F0502020204030204" pitchFamily="34" charset="0"/>
              </a:rPr>
              <a:t>vaikeudet lähteä aamuisin kouluun, toistuva viivyttely, myöhästymisten lisääntyminen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1700" dirty="0">
                <a:ea typeface="Calibri" panose="020F0502020204030204" pitchFamily="34" charset="0"/>
              </a:rPr>
              <a:t>lisääntyneet psykosomaattiset oireet, esim. vatsakipu, pahoinvointi, päänsärky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1700" dirty="0">
                <a:ea typeface="Calibri" panose="020F0502020204030204" pitchFamily="34" charset="0"/>
              </a:rPr>
              <a:t>lisääntynyt ärtyneisyys tai hankalasti sanoitettavat tunteet ahdistuneisuudesta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1700" dirty="0">
                <a:ea typeface="Calibri" panose="020F0502020204030204" pitchFamily="34" charset="0"/>
              </a:rPr>
              <a:t>toistuvat pyynnöt jäädä kotiin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1700" dirty="0">
                <a:ea typeface="Calibri" panose="020F0502020204030204" pitchFamily="34" charset="0"/>
              </a:rPr>
              <a:t>muutokset kaverisuhteissa, erityisesti koulussa</a:t>
            </a:r>
          </a:p>
          <a:p>
            <a:pPr lvl="1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i-FI" sz="1700" dirty="0">
                <a:ea typeface="Calibri" panose="020F0502020204030204" pitchFamily="34" charset="0"/>
              </a:rPr>
              <a:t>lisääntyneet huolen tuntemukset ja sosiaalisten tilanteiden välttely</a:t>
            </a:r>
          </a:p>
          <a:p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3810055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2BAA9D-E090-5C78-B6BA-C5D708452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Tue lapsen ja nuoren kouluun lähtemistä</a:t>
            </a:r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7CA409B4-F611-1AD0-E485-B8449F1A424A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203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fi-FI" sz="2000" dirty="0"/>
              <a:t>Älä selvitä luvalliseksi sellaista poissaoloa, jonka syystä et ole varma, vaan ota asia puheeksi kouluhenkilöstön kanssa. </a:t>
            </a:r>
          </a:p>
          <a:p>
            <a:pPr fontAlgn="base"/>
            <a:r>
              <a:rPr lang="fi-FI" sz="2000" dirty="0"/>
              <a:t>Pysy vanhempana ystävällisenä, mutta jämäkkänä: koulunkäynti on oppilaan velvollisuus.</a:t>
            </a:r>
          </a:p>
          <a:p>
            <a:pPr fontAlgn="base"/>
            <a:r>
              <a:rPr lang="fi-FI" sz="2000" dirty="0"/>
              <a:t>Pidä kiinni arkirytmistä ja rutiineista, vaikka lapsi tai nuori ei lähtisi kouluun: aamuherätys, ruokailuajat, koulutehtävien ja -läksyjen teko päivän aikana. Tarkista, että asiat tulevat tehdyiksi.</a:t>
            </a:r>
          </a:p>
          <a:p>
            <a:pPr fontAlgn="base"/>
            <a:r>
              <a:rPr lang="fi-FI" sz="2000" dirty="0"/>
              <a:t>Tunnista kotiin jäämistä edesauttavia asioita ja pyri vähentämään niitä: esim. saako lapsi tai nuori nukkua pidempään tai pelata kotona ollessaan? Jääkö lapsi tai nuori kotiin saadakseen vanhemman täyden huomion?</a:t>
            </a:r>
          </a:p>
          <a:p>
            <a:pPr fontAlgn="base"/>
            <a:r>
              <a:rPr lang="fi-FI" sz="2000" dirty="0"/>
              <a:t>Vahvista lapsen ja nuoren uskoa itseensä ja siihen, että hän pystyy kohtaamaan hankalia tunteita. Ole tukena: kerro, että voitte ratkoa tilannetta sekä yhdessä että koulun kanssa. Tunteiden ja haasteiden välttely ei ratkaise asiaa, vaan tilanne pääsee pitkittymään ja muuttuu vaikeammin ratkaistavaksi.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854594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54271</TotalTime>
  <Words>288</Words>
  <Application>Microsoft Office PowerPoint</Application>
  <PresentationFormat>Laajakuva</PresentationFormat>
  <Paragraphs>20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9" baseType="lpstr">
      <vt:lpstr>Arial</vt:lpstr>
      <vt:lpstr>Calibri</vt:lpstr>
      <vt:lpstr>Segoe UI</vt:lpstr>
      <vt:lpstr>Segoe UI Semibold</vt:lpstr>
      <vt:lpstr>Wingdings</vt:lpstr>
      <vt:lpstr>Office-teema</vt:lpstr>
      <vt:lpstr>Poissaolojen taustalla olevat syyt ja vaiheittainen kehittyminen</vt:lpstr>
      <vt:lpstr>Poissaolojen ensimerkit</vt:lpstr>
      <vt:lpstr>Tue lapsen ja nuoren kouluun lähtemistä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Kouluyhteisöön kiinnittämisen ja poissaoloihin puuttumisen malli</dc:title>
  <dc:creator>Saajanlehto Petra</dc:creator>
  <cp:keywords>koulupoissaolot</cp:keywords>
  <cp:lastModifiedBy>Vilen Johanna</cp:lastModifiedBy>
  <cp:revision>52</cp:revision>
  <dcterms:created xsi:type="dcterms:W3CDTF">2023-02-13T07:33:03Z</dcterms:created>
  <dcterms:modified xsi:type="dcterms:W3CDTF">2024-06-07T11:00:31Z</dcterms:modified>
</cp:coreProperties>
</file>