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76" r:id="rId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5D3"/>
    <a:srgbClr val="365D73"/>
    <a:srgbClr val="FFA238"/>
    <a:srgbClr val="70A489"/>
    <a:srgbClr val="C1C2B3"/>
    <a:srgbClr val="F77F39"/>
    <a:srgbClr val="61B6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5" autoAdjust="0"/>
  </p:normalViewPr>
  <p:slideViewPr>
    <p:cSldViewPr snapToGrid="0">
      <p:cViewPr varScale="1">
        <p:scale>
          <a:sx n="108" d="100"/>
          <a:sy n="108"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7152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3FE7D1-C5FF-7165-E88F-AAF4D51FD31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A6DF891-09A6-1C4B-2E4B-5A1134CC79F5}"/>
              </a:ext>
            </a:extLst>
          </p:cNvPr>
          <p:cNvSpPr>
            <a:spLocks noGrp="1"/>
          </p:cNvSpPr>
          <p:nvPr>
            <p:ph sz="half" idx="1"/>
          </p:nvPr>
        </p:nvSpPr>
        <p:spPr>
          <a:xfrm>
            <a:off x="838200" y="1825625"/>
            <a:ext cx="5181600" cy="42132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DDDB008-9710-A2FE-2CCA-256B6A7930E3}"/>
              </a:ext>
            </a:extLst>
          </p:cNvPr>
          <p:cNvSpPr>
            <a:spLocks noGrp="1"/>
          </p:cNvSpPr>
          <p:nvPr>
            <p:ph sz="half" idx="2"/>
          </p:nvPr>
        </p:nvSpPr>
        <p:spPr>
          <a:xfrm>
            <a:off x="6172200" y="1825624"/>
            <a:ext cx="5181600" cy="421322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192E91C-2AC6-472A-49E5-9820EA087EA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A15033F9-3F50-CACE-2767-B670F4E836B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2FE4683-5734-CB44-D986-6C361FCC0F6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10224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3AC138-B308-16CD-6DF9-97C3CD3ED2AE}"/>
              </a:ext>
            </a:extLst>
          </p:cNvPr>
          <p:cNvSpPr>
            <a:spLocks noGrp="1"/>
          </p:cNvSpPr>
          <p:nvPr>
            <p:ph type="title"/>
          </p:nvPr>
        </p:nvSpPr>
        <p:spPr>
          <a:xfrm>
            <a:off x="839788" y="365125"/>
            <a:ext cx="8881261"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81A498A0-BC65-5A73-8340-6C05C977B0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B459229A-1B6C-D5ED-7A10-AE4D32875E65}"/>
              </a:ext>
            </a:extLst>
          </p:cNvPr>
          <p:cNvSpPr>
            <a:spLocks noGrp="1"/>
          </p:cNvSpPr>
          <p:nvPr>
            <p:ph sz="half" idx="2"/>
          </p:nvPr>
        </p:nvSpPr>
        <p:spPr>
          <a:xfrm>
            <a:off x="839788" y="2505075"/>
            <a:ext cx="5157787"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D45503C-204E-97BB-AF66-0B48CCD08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6CF8C50-06D3-5ECB-FF87-8EBB44B32C8B}"/>
              </a:ext>
            </a:extLst>
          </p:cNvPr>
          <p:cNvSpPr>
            <a:spLocks noGrp="1"/>
          </p:cNvSpPr>
          <p:nvPr>
            <p:ph sz="quarter" idx="4"/>
          </p:nvPr>
        </p:nvSpPr>
        <p:spPr>
          <a:xfrm>
            <a:off x="6172200" y="2505075"/>
            <a:ext cx="5183188"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9F88538-DC62-FB78-FD07-3A9D5F0AC5F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8" name="Alatunnisteen paikkamerkki 7">
            <a:extLst>
              <a:ext uri="{FF2B5EF4-FFF2-40B4-BE49-F238E27FC236}">
                <a16:creationId xmlns:a16="http://schemas.microsoft.com/office/drawing/2014/main" id="{F8498F9C-6012-91A2-8647-66ABFA15FC7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6788C28-BA34-4FBD-88E1-8B305590705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30761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F1135D-D93B-7B94-5DAA-2B77C9E0B26F}"/>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63802A3-F3D6-2093-E10E-E60835FDADEE}"/>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4" name="Alatunnisteen paikkamerkki 3">
            <a:extLst>
              <a:ext uri="{FF2B5EF4-FFF2-40B4-BE49-F238E27FC236}">
                <a16:creationId xmlns:a16="http://schemas.microsoft.com/office/drawing/2014/main" id="{08D68B7E-9337-F375-E295-760AB7133A29}"/>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76EB021E-10A0-F406-487C-D67CA9328460}"/>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78256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782EBF8-2CF5-03FB-1945-19C942F36192}"/>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3" name="Alatunnisteen paikkamerkki 2">
            <a:extLst>
              <a:ext uri="{FF2B5EF4-FFF2-40B4-BE49-F238E27FC236}">
                <a16:creationId xmlns:a16="http://schemas.microsoft.com/office/drawing/2014/main" id="{1BAE9938-213D-0EC8-7279-4ED590B1D3F0}"/>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716F6D0A-04FD-EE8F-CA94-76E0E5AE7F1E}"/>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85456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42135-D502-852C-39CC-59B23A0CD61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F1A09592-BC1A-16EA-F973-C4051F900BD8}"/>
              </a:ext>
            </a:extLst>
          </p:cNvPr>
          <p:cNvSpPr>
            <a:spLocks noGrp="1"/>
          </p:cNvSpPr>
          <p:nvPr>
            <p:ph idx="1"/>
          </p:nvPr>
        </p:nvSpPr>
        <p:spPr>
          <a:xfrm>
            <a:off x="5183188" y="1802167"/>
            <a:ext cx="6172200" cy="40588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D6B9EC3-332C-52DF-C2C0-5E5BB18D07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03994D8-3776-8268-1B02-B833F2CC3ED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87C357DD-F44D-EEF2-3673-0ADCC44F13F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696A018D-FE5F-608E-B777-150723984CB2}"/>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2457527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877D06-B342-8B45-6535-FEA7D0E1F46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B9EDB481-3A1A-89B0-3950-1A0E9ADB0D29}"/>
              </a:ext>
            </a:extLst>
          </p:cNvPr>
          <p:cNvSpPr>
            <a:spLocks noGrp="1"/>
          </p:cNvSpPr>
          <p:nvPr>
            <p:ph type="pic" idx="1"/>
          </p:nvPr>
        </p:nvSpPr>
        <p:spPr>
          <a:xfrm>
            <a:off x="5183188" y="1722268"/>
            <a:ext cx="6172200" cy="41387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15F02A09-5020-800E-4672-057067826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B2F6F0B5-7670-5C05-4C58-82B58C413B69}"/>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0E672F6D-46B2-54A9-3611-8EB90EBAE40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B747917-ACA9-DA3D-D914-2AC5A2484904}"/>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046790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E37592-96A3-E184-0DBC-CE41722C555F}"/>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56047BAC-E335-EE44-4D55-0EC8471FA71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29D016F-8EA3-B42D-6903-104992BEE20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70C4122D-D152-136D-E5D8-CCB16C9A190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CE87BC7-2FDC-534A-3D18-286ED61FABB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902907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3BAE1CF6-F55F-E364-B64B-871FDE34107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AEBC5E7B-3C73-5F2C-CD53-418D3C57F40E}"/>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89E67CA-FB7B-788D-94C0-29358028D75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09CD300-99A6-2783-101A-921DA781138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DF955ED-7373-C3D6-7402-314398733397}"/>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2992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9CCE8412-FE5C-E747-E7B5-5B7DBE1835A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98577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BA61001A-6EC9-3F0E-46DC-C27ACA1470AF}"/>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5295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064E3DA4-AD37-593C-57DD-05879FE634E1}"/>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200579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4285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2603D4D8-B993-957D-58FA-F9EF6CAFDA8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066776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CD919D21-EFE6-B223-F8D4-644505C8E651}"/>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86300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8" name="Suorakulmainen kolmio 7">
            <a:extLst>
              <a:ext uri="{FF2B5EF4-FFF2-40B4-BE49-F238E27FC236}">
                <a16:creationId xmlns:a16="http://schemas.microsoft.com/office/drawing/2014/main" id="{46F007BE-36EB-A4CB-4F8A-2742AFE7AD8E}"/>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8049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1C6AFF-347E-BF6E-4722-7A2B92CA7A3E}"/>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7AD7C79-2EFA-DEFE-10DE-0D63D3496E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9C5B20F-ECBB-7486-B8EC-3AAB99A1E3ED}"/>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87A3AB6-8370-DD2A-6485-697A6D5CC18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155812D-0F81-87DC-7DE0-4E8175ABECE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26299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02AEAB6-E89E-C751-D121-5D900EE4C1DA}"/>
              </a:ext>
            </a:extLst>
          </p:cNvPr>
          <p:cNvSpPr>
            <a:spLocks noGrp="1"/>
          </p:cNvSpPr>
          <p:nvPr>
            <p:ph type="title"/>
          </p:nvPr>
        </p:nvSpPr>
        <p:spPr>
          <a:xfrm>
            <a:off x="838200" y="365125"/>
            <a:ext cx="8865093"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E6D37760-BE7E-9014-6643-2966B790EDD6}"/>
              </a:ext>
            </a:extLst>
          </p:cNvPr>
          <p:cNvSpPr>
            <a:spLocks noGrp="1"/>
          </p:cNvSpPr>
          <p:nvPr>
            <p:ph type="body" idx="1"/>
          </p:nvPr>
        </p:nvSpPr>
        <p:spPr>
          <a:xfrm>
            <a:off x="838200" y="1825625"/>
            <a:ext cx="10515600" cy="42037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465B2EF7-372C-8D98-11F9-792145ABBF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90429B88-6598-6B18-0FAC-1B8CCDFE4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E7363D6F-940F-C43A-86B4-245CDFFE5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5EBF5-D831-445E-A43C-7899F9B819B9}" type="slidenum">
              <a:rPr lang="fi-FI" smtClean="0"/>
              <a:t>‹#›</a:t>
            </a:fld>
            <a:endParaRPr lang="fi-FI"/>
          </a:p>
        </p:txBody>
      </p:sp>
      <p:pic>
        <p:nvPicPr>
          <p:cNvPr id="7" name="Kuva 6">
            <a:extLst>
              <a:ext uri="{FF2B5EF4-FFF2-40B4-BE49-F238E27FC236}">
                <a16:creationId xmlns:a16="http://schemas.microsoft.com/office/drawing/2014/main" id="{D4481EE9-5A68-ED1E-8875-B5662688969B}"/>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683806" y="0"/>
            <a:ext cx="2508193" cy="1825625"/>
          </a:xfrm>
          <a:prstGeom prst="rect">
            <a:avLst/>
          </a:prstGeom>
        </p:spPr>
      </p:pic>
      <p:sp>
        <p:nvSpPr>
          <p:cNvPr id="8" name="Suorakulmainen kolmio 7">
            <a:extLst>
              <a:ext uri="{FF2B5EF4-FFF2-40B4-BE49-F238E27FC236}">
                <a16:creationId xmlns:a16="http://schemas.microsoft.com/office/drawing/2014/main" id="{4CFB1FB7-77B6-8B01-CA1D-A9B2257D574F}"/>
              </a:ext>
            </a:extLst>
          </p:cNvPr>
          <p:cNvSpPr/>
          <p:nvPr userDrawn="1"/>
        </p:nvSpPr>
        <p:spPr>
          <a:xfrm flipH="1">
            <a:off x="3811480" y="5724525"/>
            <a:ext cx="8380520" cy="1133475"/>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ainen kolmio 8">
            <a:extLst>
              <a:ext uri="{FF2B5EF4-FFF2-40B4-BE49-F238E27FC236}">
                <a16:creationId xmlns:a16="http://schemas.microsoft.com/office/drawing/2014/main" id="{23AC3C74-9D4C-73BA-0484-84F6DF87AF3A}"/>
              </a:ext>
            </a:extLst>
          </p:cNvPr>
          <p:cNvSpPr/>
          <p:nvPr userDrawn="1"/>
        </p:nvSpPr>
        <p:spPr>
          <a:xfrm>
            <a:off x="0" y="5724525"/>
            <a:ext cx="8380520" cy="1133474"/>
          </a:xfrm>
          <a:prstGeom prst="rtTriangle">
            <a:avLst/>
          </a:prstGeom>
          <a:solidFill>
            <a:srgbClr val="365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048948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0" r:id="rId5"/>
    <p:sldLayoutId id="2147483663" r:id="rId6"/>
    <p:sldLayoutId id="2147483664" r:id="rId7"/>
    <p:sldLayoutId id="2147483665"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xStyles>
    <p:titleStyle>
      <a:lvl1pPr algn="l" defTabSz="914400" rtl="0" eaLnBrk="1" latinLnBrk="0" hangingPunct="1">
        <a:lnSpc>
          <a:spcPct val="90000"/>
        </a:lnSpc>
        <a:spcBef>
          <a:spcPct val="0"/>
        </a:spcBef>
        <a:buNone/>
        <a:defRPr sz="4400" kern="1200">
          <a:solidFill>
            <a:schemeClr val="tx1"/>
          </a:solidFill>
          <a:latin typeface="Segoe UI Semibold" panose="020B0702040204020203" pitchFamily="34" charset="0"/>
          <a:ea typeface="+mj-ea"/>
          <a:cs typeface="Segoe UI Semibold" panose="020B07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E53353-DC3B-29A5-839D-06FBFD7A405A}"/>
              </a:ext>
            </a:extLst>
          </p:cNvPr>
          <p:cNvSpPr>
            <a:spLocks noGrp="1"/>
          </p:cNvSpPr>
          <p:nvPr>
            <p:ph type="title"/>
          </p:nvPr>
        </p:nvSpPr>
        <p:spPr/>
        <p:txBody>
          <a:bodyPr>
            <a:normAutofit/>
          </a:bodyPr>
          <a:lstStyle/>
          <a:p>
            <a:r>
              <a:rPr lang="fi-FI" sz="3200" dirty="0"/>
              <a:t>Poissaolotilanteita ratkotaan yhteistyöllä ja oppilaan tilannetta yksilöllisesti pohtimalla </a:t>
            </a:r>
          </a:p>
        </p:txBody>
      </p:sp>
      <p:sp>
        <p:nvSpPr>
          <p:cNvPr id="3" name="Sisällön paikkamerkki 2">
            <a:extLst>
              <a:ext uri="{FF2B5EF4-FFF2-40B4-BE49-F238E27FC236}">
                <a16:creationId xmlns:a16="http://schemas.microsoft.com/office/drawing/2014/main" id="{3D2D3F13-25FB-81C2-E32A-C1E81B7513AA}"/>
              </a:ext>
            </a:extLst>
          </p:cNvPr>
          <p:cNvSpPr>
            <a:spLocks noGrp="1"/>
          </p:cNvSpPr>
          <p:nvPr>
            <p:ph idx="1"/>
          </p:nvPr>
        </p:nvSpPr>
        <p:spPr/>
        <p:txBody>
          <a:bodyPr>
            <a:normAutofit/>
          </a:bodyPr>
          <a:lstStyle/>
          <a:p>
            <a:r>
              <a:rPr lang="fi-FI" sz="2000" dirty="0"/>
              <a:t>Tutkimuksissa 10 % poissaoloa pidetään tilanteena, joissa poissaolot voivat olla riski oppimiselle ja hyvinvoinnille ja yli 20% poissaoloissa riskit kasvavat edelleen. Alueellinen toimintatapamme pohjautuu tutkimustietoon ja varhaisen puuttumisen periaatteille. Varhaisella puheeksi ottamisella ja keskustelulla halutaan ennaltaehkäistä poissaoloja ja mahdollistaa tarvittaessa tuen saaminen tilanteeseen mahdollisimman ajoissa.</a:t>
            </a:r>
          </a:p>
          <a:p>
            <a:r>
              <a:rPr lang="fi-FI" sz="2000" dirty="0"/>
              <a:t>Yhtä ja samanlaista ratkaisua poissaoloihin ei ole olemassa. Jokaisen oppilaan tilanne on aina omanlaisensa ja ratkaisut mietittävä yksilöllisesti. Keskeistä on oppilaan kokonaistilanteen kartoittaminen, taustasyiden selvittäminen sekä seurannasta ja vastusta sopiminen monialaisessa asiantuntijaryhmässä.</a:t>
            </a:r>
          </a:p>
          <a:p>
            <a:r>
              <a:rPr lang="fi-FI" sz="2000" dirty="0"/>
              <a:t>Säännöllinen yhteydenpito oppilaan, huoltajien ja muiden toimijoiden kesken on ratkaisevan tärkeää oppilaan tilanteen tukemiseksi. Poissaolotilanteissa nimetään vastuuaikuinen, joka toimii linkkinä eri toimijoiden välillä ja pitää yhteyttä oppilaaseen säännöllisesti.</a:t>
            </a:r>
          </a:p>
          <a:p>
            <a:endParaRPr lang="fi-FI" sz="2000" dirty="0"/>
          </a:p>
          <a:p>
            <a:endParaRPr lang="fi-FI" sz="2000" dirty="0"/>
          </a:p>
          <a:p>
            <a:pPr marL="0" indent="0">
              <a:buNone/>
            </a:pPr>
            <a:endParaRPr lang="fi-FI" sz="2000" dirty="0"/>
          </a:p>
        </p:txBody>
      </p:sp>
    </p:spTree>
    <p:extLst>
      <p:ext uri="{BB962C8B-B14F-4D97-AF65-F5344CB8AC3E}">
        <p14:creationId xmlns:p14="http://schemas.microsoft.com/office/powerpoint/2010/main" val="1698771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52B15F-2735-2C8A-11B0-09B91BDD3F9F}"/>
              </a:ext>
            </a:extLst>
          </p:cNvPr>
          <p:cNvSpPr>
            <a:spLocks noGrp="1"/>
          </p:cNvSpPr>
          <p:nvPr>
            <p:ph type="title"/>
          </p:nvPr>
        </p:nvSpPr>
        <p:spPr/>
        <p:txBody>
          <a:bodyPr>
            <a:normAutofit/>
          </a:bodyPr>
          <a:lstStyle/>
          <a:p>
            <a:r>
              <a:rPr lang="fi-FI" sz="3600" dirty="0"/>
              <a:t>10% poissaolo on tutkitusti hyvinvoinnin  ja oppimisen riskitekijä</a:t>
            </a:r>
          </a:p>
        </p:txBody>
      </p:sp>
      <p:graphicFrame>
        <p:nvGraphicFramePr>
          <p:cNvPr id="12" name="Taulukko 12">
            <a:extLst>
              <a:ext uri="{FF2B5EF4-FFF2-40B4-BE49-F238E27FC236}">
                <a16:creationId xmlns:a16="http://schemas.microsoft.com/office/drawing/2014/main" id="{FD19031B-C62D-F48F-3B1B-46A689D7B452}"/>
              </a:ext>
            </a:extLst>
          </p:cNvPr>
          <p:cNvGraphicFramePr>
            <a:graphicFrameLocks noGrp="1"/>
          </p:cNvGraphicFramePr>
          <p:nvPr>
            <p:ph idx="1"/>
            <p:extLst>
              <p:ext uri="{D42A27DB-BD31-4B8C-83A1-F6EECF244321}">
                <p14:modId xmlns:p14="http://schemas.microsoft.com/office/powerpoint/2010/main" val="1991615606"/>
              </p:ext>
            </p:extLst>
          </p:nvPr>
        </p:nvGraphicFramePr>
        <p:xfrm>
          <a:off x="838200" y="1690688"/>
          <a:ext cx="10515600" cy="3911068"/>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232454886"/>
                    </a:ext>
                  </a:extLst>
                </a:gridCol>
                <a:gridCol w="2628900">
                  <a:extLst>
                    <a:ext uri="{9D8B030D-6E8A-4147-A177-3AD203B41FA5}">
                      <a16:colId xmlns:a16="http://schemas.microsoft.com/office/drawing/2014/main" val="17671315"/>
                    </a:ext>
                  </a:extLst>
                </a:gridCol>
                <a:gridCol w="2628900">
                  <a:extLst>
                    <a:ext uri="{9D8B030D-6E8A-4147-A177-3AD203B41FA5}">
                      <a16:colId xmlns:a16="http://schemas.microsoft.com/office/drawing/2014/main" val="3978932574"/>
                    </a:ext>
                  </a:extLst>
                </a:gridCol>
                <a:gridCol w="2628900">
                  <a:extLst>
                    <a:ext uri="{9D8B030D-6E8A-4147-A177-3AD203B41FA5}">
                      <a16:colId xmlns:a16="http://schemas.microsoft.com/office/drawing/2014/main" val="608355413"/>
                    </a:ext>
                  </a:extLst>
                </a:gridCol>
              </a:tblGrid>
              <a:tr h="749167">
                <a:tc>
                  <a:txBody>
                    <a:bodyPr/>
                    <a:lstStyle/>
                    <a:p>
                      <a:r>
                        <a:rPr lang="fi-FI" dirty="0"/>
                        <a:t>POISSAOLOT PROSENTTEINA JA TUNTEINA</a:t>
                      </a:r>
                    </a:p>
                  </a:txBody>
                  <a:tcPr/>
                </a:tc>
                <a:tc>
                  <a:txBody>
                    <a:bodyPr/>
                    <a:lstStyle/>
                    <a:p>
                      <a:r>
                        <a:rPr lang="fi-FI" sz="2000" dirty="0"/>
                        <a:t>5% poissaolo</a:t>
                      </a:r>
                    </a:p>
                  </a:txBody>
                  <a:tcPr/>
                </a:tc>
                <a:tc>
                  <a:txBody>
                    <a:bodyPr/>
                    <a:lstStyle/>
                    <a:p>
                      <a:r>
                        <a:rPr lang="fi-FI" sz="2000" dirty="0"/>
                        <a:t>10% poissaolo</a:t>
                      </a:r>
                    </a:p>
                  </a:txBody>
                  <a:tcPr/>
                </a:tc>
                <a:tc>
                  <a:txBody>
                    <a:bodyPr/>
                    <a:lstStyle/>
                    <a:p>
                      <a:r>
                        <a:rPr lang="fi-FI" sz="2000" dirty="0"/>
                        <a:t>20% poissaolo</a:t>
                      </a:r>
                    </a:p>
                  </a:txBody>
                  <a:tcPr/>
                </a:tc>
                <a:extLst>
                  <a:ext uri="{0D108BD9-81ED-4DB2-BD59-A6C34878D82A}">
                    <a16:rowId xmlns:a16="http://schemas.microsoft.com/office/drawing/2014/main" val="2431136449"/>
                  </a:ext>
                </a:extLst>
              </a:tr>
              <a:tr h="749167">
                <a:tc>
                  <a:txBody>
                    <a:bodyPr/>
                    <a:lstStyle/>
                    <a:p>
                      <a:r>
                        <a:rPr lang="fi-FI" dirty="0"/>
                        <a:t>1-2 luokkalainen</a:t>
                      </a:r>
                    </a:p>
                  </a:txBody>
                  <a:tcPr/>
                </a:tc>
                <a:tc>
                  <a:txBody>
                    <a:bodyPr/>
                    <a:lstStyle/>
                    <a:p>
                      <a:r>
                        <a:rPr lang="fi-FI" dirty="0"/>
                        <a:t>19 h lukukaudessa</a:t>
                      </a:r>
                    </a:p>
                    <a:p>
                      <a:r>
                        <a:rPr lang="fi-FI" dirty="0"/>
                        <a:t>38 h lukuvuodessa</a:t>
                      </a:r>
                    </a:p>
                  </a:txBody>
                  <a:tcPr/>
                </a:tc>
                <a:tc>
                  <a:txBody>
                    <a:bodyPr/>
                    <a:lstStyle/>
                    <a:p>
                      <a:r>
                        <a:rPr lang="fi-FI" dirty="0"/>
                        <a:t>38 h lukukaudessa</a:t>
                      </a:r>
                    </a:p>
                    <a:p>
                      <a:r>
                        <a:rPr lang="fi-FI" dirty="0"/>
                        <a:t>76 h lukuvuodessa</a:t>
                      </a:r>
                    </a:p>
                  </a:txBody>
                  <a:tcPr/>
                </a:tc>
                <a:tc>
                  <a:txBody>
                    <a:bodyPr/>
                    <a:lstStyle/>
                    <a:p>
                      <a:r>
                        <a:rPr lang="fi-FI" dirty="0"/>
                        <a:t>76 h lukukaudessa</a:t>
                      </a:r>
                    </a:p>
                    <a:p>
                      <a:r>
                        <a:rPr lang="fi-FI" dirty="0"/>
                        <a:t>152 h lukuvuodessa</a:t>
                      </a:r>
                    </a:p>
                  </a:txBody>
                  <a:tcPr/>
                </a:tc>
                <a:extLst>
                  <a:ext uri="{0D108BD9-81ED-4DB2-BD59-A6C34878D82A}">
                    <a16:rowId xmlns:a16="http://schemas.microsoft.com/office/drawing/2014/main" val="2897580043"/>
                  </a:ext>
                </a:extLst>
              </a:tr>
              <a:tr h="749167">
                <a:tc>
                  <a:txBody>
                    <a:bodyPr/>
                    <a:lstStyle/>
                    <a:p>
                      <a:r>
                        <a:rPr lang="fi-FI" dirty="0"/>
                        <a:t>3-4 luokkalainen</a:t>
                      </a:r>
                    </a:p>
                  </a:txBody>
                  <a:tcPr/>
                </a:tc>
                <a:tc>
                  <a:txBody>
                    <a:bodyPr/>
                    <a:lstStyle/>
                    <a:p>
                      <a:r>
                        <a:rPr lang="fi-FI" dirty="0"/>
                        <a:t>22 h lukukaudessa</a:t>
                      </a:r>
                    </a:p>
                    <a:p>
                      <a:r>
                        <a:rPr lang="fi-FI" dirty="0"/>
                        <a:t>44 h lukuvuodessa</a:t>
                      </a:r>
                    </a:p>
                  </a:txBody>
                  <a:tcPr/>
                </a:tc>
                <a:tc>
                  <a:txBody>
                    <a:bodyPr/>
                    <a:lstStyle/>
                    <a:p>
                      <a:r>
                        <a:rPr lang="fi-FI" dirty="0"/>
                        <a:t>43 h lukukaudessa</a:t>
                      </a:r>
                    </a:p>
                    <a:p>
                      <a:r>
                        <a:rPr lang="fi-FI" dirty="0"/>
                        <a:t>87 h lukuvuodessa</a:t>
                      </a:r>
                    </a:p>
                  </a:txBody>
                  <a:tcPr/>
                </a:tc>
                <a:tc>
                  <a:txBody>
                    <a:bodyPr/>
                    <a:lstStyle/>
                    <a:p>
                      <a:r>
                        <a:rPr lang="fi-FI" dirty="0"/>
                        <a:t>87 h lukukaudessa</a:t>
                      </a:r>
                    </a:p>
                    <a:p>
                      <a:r>
                        <a:rPr lang="fi-FI" dirty="0"/>
                        <a:t>175h lukuvuodessa</a:t>
                      </a:r>
                    </a:p>
                  </a:txBody>
                  <a:tcPr/>
                </a:tc>
                <a:extLst>
                  <a:ext uri="{0D108BD9-81ED-4DB2-BD59-A6C34878D82A}">
                    <a16:rowId xmlns:a16="http://schemas.microsoft.com/office/drawing/2014/main" val="1663042434"/>
                  </a:ext>
                </a:extLst>
              </a:tr>
              <a:tr h="749167">
                <a:tc>
                  <a:txBody>
                    <a:bodyPr/>
                    <a:lstStyle/>
                    <a:p>
                      <a:r>
                        <a:rPr lang="fi-FI" dirty="0"/>
                        <a:t>5-6 luokkalainen</a:t>
                      </a:r>
                    </a:p>
                  </a:txBody>
                  <a:tcPr/>
                </a:tc>
                <a:tc>
                  <a:txBody>
                    <a:bodyPr/>
                    <a:lstStyle/>
                    <a:p>
                      <a:r>
                        <a:rPr lang="fi-FI" dirty="0"/>
                        <a:t>24 h lukukaudessa</a:t>
                      </a:r>
                    </a:p>
                    <a:p>
                      <a:r>
                        <a:rPr lang="fi-FI" dirty="0"/>
                        <a:t>48 h lukuvuodessa</a:t>
                      </a:r>
                    </a:p>
                  </a:txBody>
                  <a:tcPr/>
                </a:tc>
                <a:tc>
                  <a:txBody>
                    <a:bodyPr/>
                    <a:lstStyle/>
                    <a:p>
                      <a:r>
                        <a:rPr lang="fi-FI" dirty="0"/>
                        <a:t>48 h lukukaudessa</a:t>
                      </a:r>
                    </a:p>
                    <a:p>
                      <a:r>
                        <a:rPr lang="fi-FI" dirty="0"/>
                        <a:t>95 h lukuvuodessa</a:t>
                      </a:r>
                    </a:p>
                  </a:txBody>
                  <a:tcPr/>
                </a:tc>
                <a:tc>
                  <a:txBody>
                    <a:bodyPr/>
                    <a:lstStyle/>
                    <a:p>
                      <a:r>
                        <a:rPr lang="fi-FI" dirty="0"/>
                        <a:t>95h lukukaudessa</a:t>
                      </a:r>
                    </a:p>
                    <a:p>
                      <a:r>
                        <a:rPr lang="fi-FI" dirty="0"/>
                        <a:t>190 h lukuvuodessa</a:t>
                      </a:r>
                    </a:p>
                  </a:txBody>
                  <a:tcPr/>
                </a:tc>
                <a:extLst>
                  <a:ext uri="{0D108BD9-81ED-4DB2-BD59-A6C34878D82A}">
                    <a16:rowId xmlns:a16="http://schemas.microsoft.com/office/drawing/2014/main" val="1093716016"/>
                  </a:ext>
                </a:extLst>
              </a:tr>
              <a:tr h="749167">
                <a:tc>
                  <a:txBody>
                    <a:bodyPr/>
                    <a:lstStyle/>
                    <a:p>
                      <a:r>
                        <a:rPr lang="fi-FI" dirty="0"/>
                        <a:t>7-9 luokkalainen</a:t>
                      </a:r>
                    </a:p>
                  </a:txBody>
                  <a:tcPr/>
                </a:tc>
                <a:tc>
                  <a:txBody>
                    <a:bodyPr/>
                    <a:lstStyle/>
                    <a:p>
                      <a:r>
                        <a:rPr lang="fi-FI" dirty="0"/>
                        <a:t>29 h lukukaudessa</a:t>
                      </a:r>
                    </a:p>
                    <a:p>
                      <a:r>
                        <a:rPr lang="fi-FI" dirty="0"/>
                        <a:t>57 h lukuvuodessa</a:t>
                      </a:r>
                    </a:p>
                  </a:txBody>
                  <a:tcPr/>
                </a:tc>
                <a:tc>
                  <a:txBody>
                    <a:bodyPr/>
                    <a:lstStyle/>
                    <a:p>
                      <a:r>
                        <a:rPr lang="fi-FI" dirty="0"/>
                        <a:t>57 h lukukaudessa</a:t>
                      </a:r>
                    </a:p>
                    <a:p>
                      <a:r>
                        <a:rPr lang="fi-FI" dirty="0"/>
                        <a:t>114 h lukuvuodessa</a:t>
                      </a:r>
                    </a:p>
                  </a:txBody>
                  <a:tcPr/>
                </a:tc>
                <a:tc>
                  <a:txBody>
                    <a:bodyPr/>
                    <a:lstStyle/>
                    <a:p>
                      <a:r>
                        <a:rPr lang="fi-FI" dirty="0"/>
                        <a:t>114 h lukukaudessa</a:t>
                      </a:r>
                    </a:p>
                    <a:p>
                      <a:r>
                        <a:rPr lang="fi-FI" dirty="0"/>
                        <a:t>228 h lukuvuodessa</a:t>
                      </a:r>
                    </a:p>
                  </a:txBody>
                  <a:tcPr/>
                </a:tc>
                <a:extLst>
                  <a:ext uri="{0D108BD9-81ED-4DB2-BD59-A6C34878D82A}">
                    <a16:rowId xmlns:a16="http://schemas.microsoft.com/office/drawing/2014/main" val="558220015"/>
                  </a:ext>
                </a:extLst>
              </a:tr>
            </a:tbl>
          </a:graphicData>
        </a:graphic>
      </p:graphicFrame>
    </p:spTree>
    <p:extLst>
      <p:ext uri="{BB962C8B-B14F-4D97-AF65-F5344CB8AC3E}">
        <p14:creationId xmlns:p14="http://schemas.microsoft.com/office/powerpoint/2010/main" val="315680748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54273</TotalTime>
  <Words>226</Words>
  <Application>Microsoft Office PowerPoint</Application>
  <PresentationFormat>Laajakuva</PresentationFormat>
  <Paragraphs>38</Paragraphs>
  <Slides>2</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vt:i4>
      </vt:variant>
    </vt:vector>
  </HeadingPairs>
  <TitlesOfParts>
    <vt:vector size="7" baseType="lpstr">
      <vt:lpstr>Arial</vt:lpstr>
      <vt:lpstr>Calibri</vt:lpstr>
      <vt:lpstr>Segoe UI</vt:lpstr>
      <vt:lpstr>Segoe UI Semibold</vt:lpstr>
      <vt:lpstr>Office-teema</vt:lpstr>
      <vt:lpstr>Poissaolotilanteita ratkotaan yhteistyöllä ja oppilaan tilannetta yksilöllisesti pohtimalla </vt:lpstr>
      <vt:lpstr>10% poissaolo on tutkitusti hyvinvoinnin  ja oppimisen riskitekijä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Kouluyhteisöön kiinnittämisen ja poissaoloihin puuttumisen malli</dc:title>
  <dc:creator>Saajanlehto Petra</dc:creator>
  <cp:keywords>koulupoissaolot</cp:keywords>
  <cp:lastModifiedBy>Vilen Johanna</cp:lastModifiedBy>
  <cp:revision>54</cp:revision>
  <dcterms:created xsi:type="dcterms:W3CDTF">2023-02-13T07:33:03Z</dcterms:created>
  <dcterms:modified xsi:type="dcterms:W3CDTF">2024-06-07T11:02:13Z</dcterms:modified>
</cp:coreProperties>
</file>